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6" r:id="rId1"/>
  </p:sldMasterIdLst>
  <p:notesMasterIdLst>
    <p:notesMasterId r:id="rId42"/>
  </p:notesMasterIdLst>
  <p:handoutMasterIdLst>
    <p:handoutMasterId r:id="rId43"/>
  </p:handoutMasterIdLst>
  <p:sldIdLst>
    <p:sldId id="420" r:id="rId2"/>
    <p:sldId id="421" r:id="rId3"/>
    <p:sldId id="462" r:id="rId4"/>
    <p:sldId id="422" r:id="rId5"/>
    <p:sldId id="430" r:id="rId6"/>
    <p:sldId id="423" r:id="rId7"/>
    <p:sldId id="431" r:id="rId8"/>
    <p:sldId id="424" r:id="rId9"/>
    <p:sldId id="432" r:id="rId10"/>
    <p:sldId id="425" r:id="rId11"/>
    <p:sldId id="426" r:id="rId12"/>
    <p:sldId id="427" r:id="rId13"/>
    <p:sldId id="428" r:id="rId14"/>
    <p:sldId id="433" r:id="rId15"/>
    <p:sldId id="437" r:id="rId16"/>
    <p:sldId id="438" r:id="rId17"/>
    <p:sldId id="439" r:id="rId18"/>
    <p:sldId id="440" r:id="rId19"/>
    <p:sldId id="442" r:id="rId20"/>
    <p:sldId id="444" r:id="rId21"/>
    <p:sldId id="441" r:id="rId22"/>
    <p:sldId id="445" r:id="rId23"/>
    <p:sldId id="446" r:id="rId24"/>
    <p:sldId id="447" r:id="rId25"/>
    <p:sldId id="448" r:id="rId26"/>
    <p:sldId id="449" r:id="rId27"/>
    <p:sldId id="450" r:id="rId28"/>
    <p:sldId id="451" r:id="rId29"/>
    <p:sldId id="452" r:id="rId30"/>
    <p:sldId id="463" r:id="rId31"/>
    <p:sldId id="464" r:id="rId32"/>
    <p:sldId id="465" r:id="rId33"/>
    <p:sldId id="453" r:id="rId34"/>
    <p:sldId id="454" r:id="rId35"/>
    <p:sldId id="455" r:id="rId36"/>
    <p:sldId id="456" r:id="rId37"/>
    <p:sldId id="457" r:id="rId38"/>
    <p:sldId id="458" r:id="rId39"/>
    <p:sldId id="459" r:id="rId40"/>
    <p:sldId id="460" r:id="rId41"/>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DDDDDD"/>
    <a:srgbClr val="FF3300"/>
    <a:srgbClr val="C0C0C0"/>
    <a:srgbClr val="FF9900"/>
    <a:srgbClr val="EAEAEA"/>
    <a:srgbClr val="D8D8EC"/>
    <a:srgbClr val="FFFF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7" autoAdjust="0"/>
    <p:restoredTop sz="86420" autoAdjust="0"/>
  </p:normalViewPr>
  <p:slideViewPr>
    <p:cSldViewPr>
      <p:cViewPr>
        <p:scale>
          <a:sx n="73" d="100"/>
          <a:sy n="73" d="100"/>
        </p:scale>
        <p:origin x="-659" y="-281"/>
      </p:cViewPr>
      <p:guideLst>
        <p:guide orient="horz" pos="2160"/>
        <p:guide pos="2880"/>
      </p:guideLst>
    </p:cSldViewPr>
  </p:slideViewPr>
  <p:outlineViewPr>
    <p:cViewPr>
      <p:scale>
        <a:sx n="33" d="100"/>
        <a:sy n="33" d="100"/>
      </p:scale>
      <p:origin x="0" y="20317"/>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1206" y="-114"/>
      </p:cViewPr>
      <p:guideLst>
        <p:guide orient="horz" pos="3223"/>
        <p:guide pos="223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___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0391349910439236"/>
          <c:y val="4.3063618632643727E-2"/>
          <c:w val="0.88826071037054577"/>
          <c:h val="0.82313037709325398"/>
        </c:manualLayout>
      </c:layout>
      <c:lineChart>
        <c:grouping val="standard"/>
        <c:ser>
          <c:idx val="0"/>
          <c:order val="0"/>
          <c:tx>
            <c:strRef>
              <c:f>Sheet1!$B$1</c:f>
              <c:strCache>
                <c:ptCount val="1"/>
                <c:pt idx="0">
                  <c:v>線形探索</c:v>
                </c:pt>
              </c:strCache>
            </c:strRef>
          </c:tx>
          <c:cat>
            <c:numRef>
              <c:f>Sheet1!$A$2:$A$14</c:f>
              <c:numCache>
                <c:formatCode>General</c:formatCode>
                <c:ptCount val="13"/>
                <c:pt idx="0">
                  <c:v>10</c:v>
                </c:pt>
                <c:pt idx="1">
                  <c:v>30</c:v>
                </c:pt>
                <c:pt idx="2">
                  <c:v>50</c:v>
                </c:pt>
                <c:pt idx="3">
                  <c:v>70</c:v>
                </c:pt>
                <c:pt idx="4">
                  <c:v>90</c:v>
                </c:pt>
                <c:pt idx="5">
                  <c:v>110</c:v>
                </c:pt>
                <c:pt idx="6">
                  <c:v>130</c:v>
                </c:pt>
                <c:pt idx="7">
                  <c:v>150</c:v>
                </c:pt>
                <c:pt idx="8">
                  <c:v>170</c:v>
                </c:pt>
                <c:pt idx="9">
                  <c:v>190</c:v>
                </c:pt>
                <c:pt idx="10">
                  <c:v>210</c:v>
                </c:pt>
                <c:pt idx="11">
                  <c:v>220</c:v>
                </c:pt>
                <c:pt idx="12">
                  <c:v>250</c:v>
                </c:pt>
              </c:numCache>
            </c:numRef>
          </c:cat>
          <c:val>
            <c:numRef>
              <c:f>Sheet1!$B$2:$B$14</c:f>
              <c:numCache>
                <c:formatCode>General</c:formatCode>
                <c:ptCount val="13"/>
                <c:pt idx="0">
                  <c:v>1.2970000000000021E-2</c:v>
                </c:pt>
                <c:pt idx="1">
                  <c:v>2.2500000000000055E-2</c:v>
                </c:pt>
                <c:pt idx="2">
                  <c:v>3.2820000000000071E-2</c:v>
                </c:pt>
                <c:pt idx="3">
                  <c:v>4.5000000000000033E-2</c:v>
                </c:pt>
                <c:pt idx="4">
                  <c:v>5.1090000000000024E-2</c:v>
                </c:pt>
                <c:pt idx="5">
                  <c:v>5.8430000000000093E-2</c:v>
                </c:pt>
                <c:pt idx="6">
                  <c:v>6.6400000000000084E-2</c:v>
                </c:pt>
                <c:pt idx="7">
                  <c:v>7.4530000000000166E-2</c:v>
                </c:pt>
                <c:pt idx="8">
                  <c:v>8.2810000000000022E-2</c:v>
                </c:pt>
                <c:pt idx="9">
                  <c:v>8.906000000000025E-2</c:v>
                </c:pt>
                <c:pt idx="10">
                  <c:v>9.6870000000000026E-2</c:v>
                </c:pt>
                <c:pt idx="11">
                  <c:v>9.9850000000000314E-2</c:v>
                </c:pt>
                <c:pt idx="12">
                  <c:v>0.11125000000000013</c:v>
                </c:pt>
              </c:numCache>
            </c:numRef>
          </c:val>
        </c:ser>
        <c:ser>
          <c:idx val="1"/>
          <c:order val="1"/>
          <c:tx>
            <c:strRef>
              <c:f>Sheet1!$C$1</c:f>
              <c:strCache>
                <c:ptCount val="1"/>
                <c:pt idx="0">
                  <c:v>二分木</c:v>
                </c:pt>
              </c:strCache>
            </c:strRef>
          </c:tx>
          <c:cat>
            <c:numRef>
              <c:f>Sheet1!$A$2:$A$14</c:f>
              <c:numCache>
                <c:formatCode>General</c:formatCode>
                <c:ptCount val="13"/>
                <c:pt idx="0">
                  <c:v>10</c:v>
                </c:pt>
                <c:pt idx="1">
                  <c:v>30</c:v>
                </c:pt>
                <c:pt idx="2">
                  <c:v>50</c:v>
                </c:pt>
                <c:pt idx="3">
                  <c:v>70</c:v>
                </c:pt>
                <c:pt idx="4">
                  <c:v>90</c:v>
                </c:pt>
                <c:pt idx="5">
                  <c:v>110</c:v>
                </c:pt>
                <c:pt idx="6">
                  <c:v>130</c:v>
                </c:pt>
                <c:pt idx="7">
                  <c:v>150</c:v>
                </c:pt>
                <c:pt idx="8">
                  <c:v>170</c:v>
                </c:pt>
                <c:pt idx="9">
                  <c:v>190</c:v>
                </c:pt>
                <c:pt idx="10">
                  <c:v>210</c:v>
                </c:pt>
                <c:pt idx="11">
                  <c:v>220</c:v>
                </c:pt>
                <c:pt idx="12">
                  <c:v>250</c:v>
                </c:pt>
              </c:numCache>
            </c:numRef>
          </c:cat>
          <c:val>
            <c:numRef>
              <c:f>Sheet1!$C$2:$C$14</c:f>
              <c:numCache>
                <c:formatCode>General</c:formatCode>
                <c:ptCount val="13"/>
                <c:pt idx="0">
                  <c:v>2.6250000000000058E-2</c:v>
                </c:pt>
                <c:pt idx="1">
                  <c:v>2.7180000000000058E-2</c:v>
                </c:pt>
                <c:pt idx="2">
                  <c:v>2.8590000000000001E-2</c:v>
                </c:pt>
                <c:pt idx="3">
                  <c:v>2.8119999999999989E-2</c:v>
                </c:pt>
                <c:pt idx="4">
                  <c:v>2.7340000000000062E-2</c:v>
                </c:pt>
                <c:pt idx="5">
                  <c:v>2.6880000000000074E-2</c:v>
                </c:pt>
                <c:pt idx="6">
                  <c:v>2.6560000000000011E-2</c:v>
                </c:pt>
                <c:pt idx="7">
                  <c:v>2.6250000000000058E-2</c:v>
                </c:pt>
                <c:pt idx="8">
                  <c:v>2.5940000000000012E-2</c:v>
                </c:pt>
                <c:pt idx="9">
                  <c:v>2.6090000000000012E-2</c:v>
                </c:pt>
                <c:pt idx="10">
                  <c:v>2.5780000000000011E-2</c:v>
                </c:pt>
                <c:pt idx="11">
                  <c:v>2.6090000000000012E-2</c:v>
                </c:pt>
                <c:pt idx="12">
                  <c:v>2.6100000000000012E-2</c:v>
                </c:pt>
              </c:numCache>
            </c:numRef>
          </c:val>
        </c:ser>
        <c:marker val="1"/>
        <c:axId val="78063488"/>
        <c:axId val="78065024"/>
      </c:lineChart>
      <c:catAx>
        <c:axId val="78063488"/>
        <c:scaling>
          <c:orientation val="minMax"/>
        </c:scaling>
        <c:axPos val="b"/>
        <c:numFmt formatCode="General" sourceLinked="1"/>
        <c:tickLblPos val="nextTo"/>
        <c:crossAx val="78065024"/>
        <c:crosses val="autoZero"/>
        <c:auto val="1"/>
        <c:lblAlgn val="ctr"/>
        <c:lblOffset val="100"/>
      </c:catAx>
      <c:valAx>
        <c:axId val="78065024"/>
        <c:scaling>
          <c:orientation val="minMax"/>
        </c:scaling>
        <c:axPos val="l"/>
        <c:majorGridlines/>
        <c:numFmt formatCode="General" sourceLinked="1"/>
        <c:tickLblPos val="nextTo"/>
        <c:crossAx val="78063488"/>
        <c:crosses val="autoZero"/>
        <c:crossBetween val="between"/>
      </c:valAx>
    </c:plotArea>
    <c:legend>
      <c:legendPos val="r"/>
      <c:legendEntry>
        <c:idx val="0"/>
        <c:txPr>
          <a:bodyPr/>
          <a:lstStyle/>
          <a:p>
            <a:pPr>
              <a:defRPr>
                <a:latin typeface="HG丸ｺﾞｼｯｸM-PRO" pitchFamily="50" charset="-128"/>
                <a:ea typeface="HG丸ｺﾞｼｯｸM-PRO" pitchFamily="50" charset="-128"/>
              </a:defRPr>
            </a:pPr>
            <a:endParaRPr lang="ja-JP"/>
          </a:p>
        </c:txPr>
      </c:legendEntry>
      <c:legendEntry>
        <c:idx val="1"/>
        <c:txPr>
          <a:bodyPr/>
          <a:lstStyle/>
          <a:p>
            <a:pPr>
              <a:defRPr>
                <a:latin typeface="HG丸ｺﾞｼｯｸM-PRO" pitchFamily="50" charset="-128"/>
                <a:ea typeface="HG丸ｺﾞｼｯｸM-PRO" pitchFamily="50" charset="-128"/>
              </a:defRPr>
            </a:pPr>
            <a:endParaRPr lang="ja-JP"/>
          </a:p>
        </c:txPr>
      </c:legendEntry>
      <c:layout>
        <c:manualLayout>
          <c:xMode val="edge"/>
          <c:yMode val="edge"/>
          <c:x val="0.67407681882901993"/>
          <c:y val="0.35014820117182338"/>
          <c:w val="0.25620695452284181"/>
          <c:h val="0.22697633024696687"/>
        </c:manualLayout>
      </c:layout>
    </c:legend>
    <c:plotVisOnly val="1"/>
    <c:dispBlanksAs val="gap"/>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039134991043924"/>
          <c:y val="4.3063618632643672E-2"/>
          <c:w val="0.88826071037054499"/>
          <c:h val="0.82313037709325398"/>
        </c:manualLayout>
      </c:layout>
      <c:lineChart>
        <c:grouping val="standard"/>
        <c:ser>
          <c:idx val="0"/>
          <c:order val="0"/>
          <c:tx>
            <c:strRef>
              <c:f>Sheet1!$B$1</c:f>
              <c:strCache>
                <c:ptCount val="1"/>
                <c:pt idx="0">
                  <c:v>線形探索</c:v>
                </c:pt>
              </c:strCache>
            </c:strRef>
          </c:tx>
          <c:cat>
            <c:numRef>
              <c:f>Sheet1!$A$2:$A$14</c:f>
              <c:numCache>
                <c:formatCode>General</c:formatCode>
                <c:ptCount val="13"/>
                <c:pt idx="0">
                  <c:v>10</c:v>
                </c:pt>
                <c:pt idx="1">
                  <c:v>30</c:v>
                </c:pt>
                <c:pt idx="2">
                  <c:v>50</c:v>
                </c:pt>
                <c:pt idx="3">
                  <c:v>70</c:v>
                </c:pt>
                <c:pt idx="4">
                  <c:v>90</c:v>
                </c:pt>
                <c:pt idx="5">
                  <c:v>110</c:v>
                </c:pt>
                <c:pt idx="6">
                  <c:v>130</c:v>
                </c:pt>
                <c:pt idx="7">
                  <c:v>150</c:v>
                </c:pt>
                <c:pt idx="8">
                  <c:v>170</c:v>
                </c:pt>
                <c:pt idx="9">
                  <c:v>190</c:v>
                </c:pt>
                <c:pt idx="10">
                  <c:v>210</c:v>
                </c:pt>
                <c:pt idx="11">
                  <c:v>220</c:v>
                </c:pt>
                <c:pt idx="12">
                  <c:v>250</c:v>
                </c:pt>
              </c:numCache>
            </c:numRef>
          </c:cat>
          <c:val>
            <c:numRef>
              <c:f>Sheet1!$B$2:$B$14</c:f>
              <c:numCache>
                <c:formatCode>General</c:formatCode>
                <c:ptCount val="13"/>
                <c:pt idx="0">
                  <c:v>1.2970000000000009E-2</c:v>
                </c:pt>
                <c:pt idx="1">
                  <c:v>2.2500000000000037E-2</c:v>
                </c:pt>
                <c:pt idx="2">
                  <c:v>3.2820000000000016E-2</c:v>
                </c:pt>
                <c:pt idx="3">
                  <c:v>4.5000000000000033E-2</c:v>
                </c:pt>
                <c:pt idx="4">
                  <c:v>5.1090000000000024E-2</c:v>
                </c:pt>
                <c:pt idx="5">
                  <c:v>5.8430000000000024E-2</c:v>
                </c:pt>
                <c:pt idx="6">
                  <c:v>6.6400000000000028E-2</c:v>
                </c:pt>
                <c:pt idx="7">
                  <c:v>7.4530000000000124E-2</c:v>
                </c:pt>
                <c:pt idx="8">
                  <c:v>8.2810000000000009E-2</c:v>
                </c:pt>
                <c:pt idx="9">
                  <c:v>8.9060000000000208E-2</c:v>
                </c:pt>
                <c:pt idx="10">
                  <c:v>9.6870000000000026E-2</c:v>
                </c:pt>
                <c:pt idx="11">
                  <c:v>9.985000000000023E-2</c:v>
                </c:pt>
                <c:pt idx="12">
                  <c:v>0.11125000000000003</c:v>
                </c:pt>
              </c:numCache>
            </c:numRef>
          </c:val>
        </c:ser>
        <c:ser>
          <c:idx val="1"/>
          <c:order val="1"/>
          <c:tx>
            <c:strRef>
              <c:f>Sheet1!$C$1</c:f>
              <c:strCache>
                <c:ptCount val="1"/>
                <c:pt idx="0">
                  <c:v>二分木</c:v>
                </c:pt>
              </c:strCache>
            </c:strRef>
          </c:tx>
          <c:cat>
            <c:numRef>
              <c:f>Sheet1!$A$2:$A$14</c:f>
              <c:numCache>
                <c:formatCode>General</c:formatCode>
                <c:ptCount val="13"/>
                <c:pt idx="0">
                  <c:v>10</c:v>
                </c:pt>
                <c:pt idx="1">
                  <c:v>30</c:v>
                </c:pt>
                <c:pt idx="2">
                  <c:v>50</c:v>
                </c:pt>
                <c:pt idx="3">
                  <c:v>70</c:v>
                </c:pt>
                <c:pt idx="4">
                  <c:v>90</c:v>
                </c:pt>
                <c:pt idx="5">
                  <c:v>110</c:v>
                </c:pt>
                <c:pt idx="6">
                  <c:v>130</c:v>
                </c:pt>
                <c:pt idx="7">
                  <c:v>150</c:v>
                </c:pt>
                <c:pt idx="8">
                  <c:v>170</c:v>
                </c:pt>
                <c:pt idx="9">
                  <c:v>190</c:v>
                </c:pt>
                <c:pt idx="10">
                  <c:v>210</c:v>
                </c:pt>
                <c:pt idx="11">
                  <c:v>220</c:v>
                </c:pt>
                <c:pt idx="12">
                  <c:v>250</c:v>
                </c:pt>
              </c:numCache>
            </c:numRef>
          </c:cat>
          <c:val>
            <c:numRef>
              <c:f>Sheet1!$C$2:$C$14</c:f>
              <c:numCache>
                <c:formatCode>General</c:formatCode>
                <c:ptCount val="13"/>
                <c:pt idx="0">
                  <c:v>2.6250000000000016E-2</c:v>
                </c:pt>
                <c:pt idx="1">
                  <c:v>2.7180000000000037E-2</c:v>
                </c:pt>
                <c:pt idx="2">
                  <c:v>2.8589999999999997E-2</c:v>
                </c:pt>
                <c:pt idx="3">
                  <c:v>2.8119999999999989E-2</c:v>
                </c:pt>
                <c:pt idx="4">
                  <c:v>2.7340000000000041E-2</c:v>
                </c:pt>
                <c:pt idx="5">
                  <c:v>2.6880000000000046E-2</c:v>
                </c:pt>
                <c:pt idx="6">
                  <c:v>2.6560000000000007E-2</c:v>
                </c:pt>
                <c:pt idx="7">
                  <c:v>2.6250000000000016E-2</c:v>
                </c:pt>
                <c:pt idx="8">
                  <c:v>2.5940000000000012E-2</c:v>
                </c:pt>
                <c:pt idx="9">
                  <c:v>2.6090000000000012E-2</c:v>
                </c:pt>
                <c:pt idx="10">
                  <c:v>2.5780000000000011E-2</c:v>
                </c:pt>
                <c:pt idx="11">
                  <c:v>2.6090000000000012E-2</c:v>
                </c:pt>
                <c:pt idx="12">
                  <c:v>2.6100000000000012E-2</c:v>
                </c:pt>
              </c:numCache>
            </c:numRef>
          </c:val>
        </c:ser>
        <c:ser>
          <c:idx val="2"/>
          <c:order val="2"/>
          <c:tx>
            <c:strRef>
              <c:f>Sheet1!$D$1</c:f>
              <c:strCache>
                <c:ptCount val="1"/>
                <c:pt idx="0">
                  <c:v>SSEによる線形探索</c:v>
                </c:pt>
              </c:strCache>
            </c:strRef>
          </c:tx>
          <c:spPr>
            <a:ln>
              <a:solidFill>
                <a:srgbClr val="FF0000"/>
              </a:solidFill>
            </a:ln>
          </c:spPr>
          <c:marker>
            <c:spPr>
              <a:solidFill>
                <a:srgbClr val="FF0000"/>
              </a:solidFill>
            </c:spPr>
          </c:marker>
          <c:cat>
            <c:numRef>
              <c:f>Sheet1!$A$2:$A$14</c:f>
              <c:numCache>
                <c:formatCode>General</c:formatCode>
                <c:ptCount val="13"/>
                <c:pt idx="0">
                  <c:v>10</c:v>
                </c:pt>
                <c:pt idx="1">
                  <c:v>30</c:v>
                </c:pt>
                <c:pt idx="2">
                  <c:v>50</c:v>
                </c:pt>
                <c:pt idx="3">
                  <c:v>70</c:v>
                </c:pt>
                <c:pt idx="4">
                  <c:v>90</c:v>
                </c:pt>
                <c:pt idx="5">
                  <c:v>110</c:v>
                </c:pt>
                <c:pt idx="6">
                  <c:v>130</c:v>
                </c:pt>
                <c:pt idx="7">
                  <c:v>150</c:v>
                </c:pt>
                <c:pt idx="8">
                  <c:v>170</c:v>
                </c:pt>
                <c:pt idx="9">
                  <c:v>190</c:v>
                </c:pt>
                <c:pt idx="10">
                  <c:v>210</c:v>
                </c:pt>
                <c:pt idx="11">
                  <c:v>220</c:v>
                </c:pt>
                <c:pt idx="12">
                  <c:v>250</c:v>
                </c:pt>
              </c:numCache>
            </c:numRef>
          </c:cat>
          <c:val>
            <c:numRef>
              <c:f>Sheet1!$D$2:$D$14</c:f>
              <c:numCache>
                <c:formatCode>General</c:formatCode>
                <c:ptCount val="13"/>
                <c:pt idx="0">
                  <c:v>1.2029999999999996E-2</c:v>
                </c:pt>
                <c:pt idx="1">
                  <c:v>1.2350000000000002E-2</c:v>
                </c:pt>
                <c:pt idx="2">
                  <c:v>1.4380000000000007E-2</c:v>
                </c:pt>
                <c:pt idx="3">
                  <c:v>1.6100000000000031E-2</c:v>
                </c:pt>
                <c:pt idx="4">
                  <c:v>1.7500000000000022E-2</c:v>
                </c:pt>
                <c:pt idx="5">
                  <c:v>1.8430000000000005E-2</c:v>
                </c:pt>
                <c:pt idx="6">
                  <c:v>1.9530000000000023E-2</c:v>
                </c:pt>
                <c:pt idx="7">
                  <c:v>2.078000000000001E-2</c:v>
                </c:pt>
                <c:pt idx="8">
                  <c:v>2.1560000000000003E-2</c:v>
                </c:pt>
                <c:pt idx="9">
                  <c:v>2.2500000000000037E-2</c:v>
                </c:pt>
                <c:pt idx="10">
                  <c:v>2.3589999999999993E-2</c:v>
                </c:pt>
                <c:pt idx="11">
                  <c:v>2.3909999999999997E-2</c:v>
                </c:pt>
                <c:pt idx="12">
                  <c:v>2.546000000000001E-2</c:v>
                </c:pt>
              </c:numCache>
            </c:numRef>
          </c:val>
        </c:ser>
        <c:marker val="1"/>
        <c:axId val="78602624"/>
        <c:axId val="78604544"/>
      </c:lineChart>
      <c:catAx>
        <c:axId val="78602624"/>
        <c:scaling>
          <c:orientation val="minMax"/>
        </c:scaling>
        <c:axPos val="b"/>
        <c:numFmt formatCode="General" sourceLinked="1"/>
        <c:tickLblPos val="nextTo"/>
        <c:crossAx val="78604544"/>
        <c:crosses val="autoZero"/>
        <c:auto val="1"/>
        <c:lblAlgn val="ctr"/>
        <c:lblOffset val="100"/>
      </c:catAx>
      <c:valAx>
        <c:axId val="78604544"/>
        <c:scaling>
          <c:orientation val="minMax"/>
        </c:scaling>
        <c:axPos val="l"/>
        <c:majorGridlines/>
        <c:numFmt formatCode="General" sourceLinked="1"/>
        <c:tickLblPos val="nextTo"/>
        <c:crossAx val="78602624"/>
        <c:crosses val="autoZero"/>
        <c:crossBetween val="between"/>
      </c:valAx>
    </c:plotArea>
    <c:legend>
      <c:legendPos val="r"/>
      <c:layout>
        <c:manualLayout>
          <c:xMode val="edge"/>
          <c:yMode val="edge"/>
          <c:x val="0.61481757009023141"/>
          <c:y val="0.36361625523652968"/>
          <c:w val="0.32418077139276874"/>
          <c:h val="0.22697633024696659"/>
        </c:manualLayout>
      </c:layout>
    </c:legend>
    <c:plotVisOnly val="1"/>
    <c:dispBlanksAs val="gap"/>
  </c:chart>
  <c:txPr>
    <a:bodyPr/>
    <a:lstStyle/>
    <a:p>
      <a:pPr>
        <a:defRPr sz="1800"/>
      </a:pPr>
      <a:endParaRPr lang="ja-JP"/>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1" y="0"/>
            <a:ext cx="3076977" cy="512143"/>
          </a:xfrm>
          <a:prstGeom prst="rect">
            <a:avLst/>
          </a:prstGeom>
          <a:noFill/>
          <a:ln w="9525">
            <a:noFill/>
            <a:miter lim="800000"/>
            <a:headEnd/>
            <a:tailEnd/>
          </a:ln>
          <a:effectLst/>
        </p:spPr>
        <p:txBody>
          <a:bodyPr vert="horz" wrap="square" lIns="95463" tIns="47732" rIns="95463" bIns="47732" numCol="1" anchor="t" anchorCtr="0" compatLnSpc="1">
            <a:prstTxWarp prst="textNoShape">
              <a:avLst/>
            </a:prstTxWarp>
          </a:bodyPr>
          <a:lstStyle>
            <a:lvl1pPr>
              <a:defRPr sz="1300">
                <a:ea typeface="HG丸ｺﾞｼｯｸM-PRO" pitchFamily="50" charset="-128"/>
              </a:defRPr>
            </a:lvl1pPr>
          </a:lstStyle>
          <a:p>
            <a:pPr>
              <a:defRPr/>
            </a:pPr>
            <a:endParaRPr lang="en-US" altLang="ja-JP"/>
          </a:p>
        </p:txBody>
      </p:sp>
      <p:sp>
        <p:nvSpPr>
          <p:cNvPr id="97283" name="Rectangle 3"/>
          <p:cNvSpPr>
            <a:spLocks noGrp="1" noChangeArrowheads="1"/>
          </p:cNvSpPr>
          <p:nvPr>
            <p:ph type="dt" sz="quarter" idx="1"/>
          </p:nvPr>
        </p:nvSpPr>
        <p:spPr bwMode="auto">
          <a:xfrm>
            <a:off x="4020650" y="0"/>
            <a:ext cx="3076976" cy="512143"/>
          </a:xfrm>
          <a:prstGeom prst="rect">
            <a:avLst/>
          </a:prstGeom>
          <a:noFill/>
          <a:ln w="9525">
            <a:noFill/>
            <a:miter lim="800000"/>
            <a:headEnd/>
            <a:tailEnd/>
          </a:ln>
          <a:effectLst/>
        </p:spPr>
        <p:txBody>
          <a:bodyPr vert="horz" wrap="square" lIns="95463" tIns="47732" rIns="95463" bIns="47732" numCol="1" anchor="t" anchorCtr="0" compatLnSpc="1">
            <a:prstTxWarp prst="textNoShape">
              <a:avLst/>
            </a:prstTxWarp>
          </a:bodyPr>
          <a:lstStyle>
            <a:lvl1pPr algn="r">
              <a:defRPr sz="1300">
                <a:ea typeface="HG丸ｺﾞｼｯｸM-PRO" pitchFamily="50" charset="-128"/>
              </a:defRPr>
            </a:lvl1pPr>
          </a:lstStyle>
          <a:p>
            <a:pPr>
              <a:defRPr/>
            </a:pPr>
            <a:endParaRPr lang="en-US" altLang="ja-JP"/>
          </a:p>
        </p:txBody>
      </p:sp>
      <p:sp>
        <p:nvSpPr>
          <p:cNvPr id="97284" name="Rectangle 4"/>
          <p:cNvSpPr>
            <a:spLocks noGrp="1" noChangeArrowheads="1"/>
          </p:cNvSpPr>
          <p:nvPr>
            <p:ph type="ftr" sz="quarter" idx="2"/>
          </p:nvPr>
        </p:nvSpPr>
        <p:spPr bwMode="auto">
          <a:xfrm>
            <a:off x="1" y="9720824"/>
            <a:ext cx="3076977" cy="512142"/>
          </a:xfrm>
          <a:prstGeom prst="rect">
            <a:avLst/>
          </a:prstGeom>
          <a:noFill/>
          <a:ln w="9525">
            <a:noFill/>
            <a:miter lim="800000"/>
            <a:headEnd/>
            <a:tailEnd/>
          </a:ln>
          <a:effectLst/>
        </p:spPr>
        <p:txBody>
          <a:bodyPr vert="horz" wrap="square" lIns="95463" tIns="47732" rIns="95463" bIns="47732" numCol="1" anchor="b" anchorCtr="0" compatLnSpc="1">
            <a:prstTxWarp prst="textNoShape">
              <a:avLst/>
            </a:prstTxWarp>
          </a:bodyPr>
          <a:lstStyle>
            <a:lvl1pPr>
              <a:defRPr sz="1300">
                <a:ea typeface="HG丸ｺﾞｼｯｸM-PRO" pitchFamily="50" charset="-128"/>
              </a:defRPr>
            </a:lvl1pPr>
          </a:lstStyle>
          <a:p>
            <a:pPr>
              <a:defRPr/>
            </a:pPr>
            <a:endParaRPr lang="en-US" altLang="ja-JP"/>
          </a:p>
        </p:txBody>
      </p:sp>
      <p:sp>
        <p:nvSpPr>
          <p:cNvPr id="97285" name="Rectangle 5"/>
          <p:cNvSpPr>
            <a:spLocks noGrp="1" noChangeArrowheads="1"/>
          </p:cNvSpPr>
          <p:nvPr>
            <p:ph type="sldNum" sz="quarter" idx="3"/>
          </p:nvPr>
        </p:nvSpPr>
        <p:spPr bwMode="auto">
          <a:xfrm>
            <a:off x="4020650" y="9720824"/>
            <a:ext cx="3076976" cy="512142"/>
          </a:xfrm>
          <a:prstGeom prst="rect">
            <a:avLst/>
          </a:prstGeom>
          <a:noFill/>
          <a:ln w="9525">
            <a:noFill/>
            <a:miter lim="800000"/>
            <a:headEnd/>
            <a:tailEnd/>
          </a:ln>
          <a:effectLst/>
        </p:spPr>
        <p:txBody>
          <a:bodyPr vert="horz" wrap="square" lIns="95463" tIns="47732" rIns="95463" bIns="47732" numCol="1" anchor="b" anchorCtr="0" compatLnSpc="1">
            <a:prstTxWarp prst="textNoShape">
              <a:avLst/>
            </a:prstTxWarp>
          </a:bodyPr>
          <a:lstStyle>
            <a:lvl1pPr algn="r">
              <a:defRPr sz="1300">
                <a:ea typeface="HG丸ｺﾞｼｯｸM-PRO" pitchFamily="50" charset="-128"/>
              </a:defRPr>
            </a:lvl1pPr>
          </a:lstStyle>
          <a:p>
            <a:pPr>
              <a:defRPr/>
            </a:pPr>
            <a:fld id="{F40525E8-2CAD-492F-9D74-FE5299EAA40C}"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0"/>
            <a:ext cx="3076977" cy="512143"/>
          </a:xfrm>
          <a:prstGeom prst="rect">
            <a:avLst/>
          </a:prstGeom>
          <a:noFill/>
          <a:ln w="9525">
            <a:noFill/>
            <a:miter lim="800000"/>
            <a:headEnd/>
            <a:tailEnd/>
          </a:ln>
          <a:effectLst/>
        </p:spPr>
        <p:txBody>
          <a:bodyPr vert="horz" wrap="square" lIns="95463" tIns="47732" rIns="95463" bIns="47732" numCol="1" anchor="t" anchorCtr="0" compatLnSpc="1">
            <a:prstTxWarp prst="textNoShape">
              <a:avLst/>
            </a:prstTxWarp>
          </a:bodyPr>
          <a:lstStyle>
            <a:lvl1pPr>
              <a:defRPr sz="1300">
                <a:ea typeface="HG丸ｺﾞｼｯｸM-PRO" pitchFamily="50" charset="-128"/>
              </a:defRPr>
            </a:lvl1pPr>
          </a:lstStyle>
          <a:p>
            <a:pPr>
              <a:defRPr/>
            </a:pPr>
            <a:endParaRPr lang="en-US" altLang="ja-JP"/>
          </a:p>
        </p:txBody>
      </p:sp>
      <p:sp>
        <p:nvSpPr>
          <p:cNvPr id="39939" name="Rectangle 3"/>
          <p:cNvSpPr>
            <a:spLocks noGrp="1" noChangeArrowheads="1"/>
          </p:cNvSpPr>
          <p:nvPr>
            <p:ph type="dt" idx="1"/>
          </p:nvPr>
        </p:nvSpPr>
        <p:spPr bwMode="auto">
          <a:xfrm>
            <a:off x="4020650" y="0"/>
            <a:ext cx="3076976" cy="512143"/>
          </a:xfrm>
          <a:prstGeom prst="rect">
            <a:avLst/>
          </a:prstGeom>
          <a:noFill/>
          <a:ln w="9525">
            <a:noFill/>
            <a:miter lim="800000"/>
            <a:headEnd/>
            <a:tailEnd/>
          </a:ln>
          <a:effectLst/>
        </p:spPr>
        <p:txBody>
          <a:bodyPr vert="horz" wrap="square" lIns="95463" tIns="47732" rIns="95463" bIns="47732" numCol="1" anchor="t" anchorCtr="0" compatLnSpc="1">
            <a:prstTxWarp prst="textNoShape">
              <a:avLst/>
            </a:prstTxWarp>
          </a:bodyPr>
          <a:lstStyle>
            <a:lvl1pPr algn="r">
              <a:defRPr sz="1300">
                <a:ea typeface="HG丸ｺﾞｼｯｸM-PRO" pitchFamily="50" charset="-128"/>
              </a:defRPr>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90600" y="766763"/>
            <a:ext cx="5121275" cy="3840162"/>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9429" y="4861235"/>
            <a:ext cx="5680444" cy="4605988"/>
          </a:xfrm>
          <a:prstGeom prst="rect">
            <a:avLst/>
          </a:prstGeom>
          <a:noFill/>
          <a:ln w="9525">
            <a:noFill/>
            <a:miter lim="800000"/>
            <a:headEnd/>
            <a:tailEnd/>
          </a:ln>
          <a:effectLst/>
        </p:spPr>
        <p:txBody>
          <a:bodyPr vert="horz" wrap="square" lIns="95463" tIns="47732" rIns="95463" bIns="47732"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9942" name="Rectangle 6"/>
          <p:cNvSpPr>
            <a:spLocks noGrp="1" noChangeArrowheads="1"/>
          </p:cNvSpPr>
          <p:nvPr>
            <p:ph type="ftr" sz="quarter" idx="4"/>
          </p:nvPr>
        </p:nvSpPr>
        <p:spPr bwMode="auto">
          <a:xfrm>
            <a:off x="1" y="9720824"/>
            <a:ext cx="3076977" cy="512142"/>
          </a:xfrm>
          <a:prstGeom prst="rect">
            <a:avLst/>
          </a:prstGeom>
          <a:noFill/>
          <a:ln w="9525">
            <a:noFill/>
            <a:miter lim="800000"/>
            <a:headEnd/>
            <a:tailEnd/>
          </a:ln>
          <a:effectLst/>
        </p:spPr>
        <p:txBody>
          <a:bodyPr vert="horz" wrap="square" lIns="95463" tIns="47732" rIns="95463" bIns="47732" numCol="1" anchor="b" anchorCtr="0" compatLnSpc="1">
            <a:prstTxWarp prst="textNoShape">
              <a:avLst/>
            </a:prstTxWarp>
          </a:bodyPr>
          <a:lstStyle>
            <a:lvl1pPr>
              <a:defRPr sz="1300">
                <a:ea typeface="HG丸ｺﾞｼｯｸM-PRO" pitchFamily="50" charset="-128"/>
              </a:defRPr>
            </a:lvl1pPr>
          </a:lstStyle>
          <a:p>
            <a:pPr>
              <a:defRPr/>
            </a:pPr>
            <a:endParaRPr lang="en-US" altLang="ja-JP"/>
          </a:p>
        </p:txBody>
      </p:sp>
      <p:sp>
        <p:nvSpPr>
          <p:cNvPr id="39943" name="Rectangle 7"/>
          <p:cNvSpPr>
            <a:spLocks noGrp="1" noChangeArrowheads="1"/>
          </p:cNvSpPr>
          <p:nvPr>
            <p:ph type="sldNum" sz="quarter" idx="5"/>
          </p:nvPr>
        </p:nvSpPr>
        <p:spPr bwMode="auto">
          <a:xfrm>
            <a:off x="4020650" y="9720824"/>
            <a:ext cx="3076976" cy="512142"/>
          </a:xfrm>
          <a:prstGeom prst="rect">
            <a:avLst/>
          </a:prstGeom>
          <a:noFill/>
          <a:ln w="9525">
            <a:noFill/>
            <a:miter lim="800000"/>
            <a:headEnd/>
            <a:tailEnd/>
          </a:ln>
          <a:effectLst/>
        </p:spPr>
        <p:txBody>
          <a:bodyPr vert="horz" wrap="square" lIns="95463" tIns="47732" rIns="95463" bIns="47732" numCol="1" anchor="b" anchorCtr="0" compatLnSpc="1">
            <a:prstTxWarp prst="textNoShape">
              <a:avLst/>
            </a:prstTxWarp>
          </a:bodyPr>
          <a:lstStyle>
            <a:lvl1pPr algn="r">
              <a:defRPr sz="1300">
                <a:ea typeface="HG丸ｺﾞｼｯｸM-PRO" pitchFamily="50" charset="-128"/>
              </a:defRPr>
            </a:lvl1pPr>
          </a:lstStyle>
          <a:p>
            <a:pPr>
              <a:defRPr/>
            </a:pPr>
            <a:fld id="{710252FD-7A2E-4FA4-924A-4E93E216FDD8}"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8FEA7F7-4251-45A2-B701-10C9C0D9F0EA}" type="slidenum">
              <a:rPr lang="en-US" altLang="ja-JP" smtClean="0"/>
              <a:pPr/>
              <a:t>1</a:t>
            </a:fld>
            <a:endParaRPr lang="en-US" altLang="ja-JP"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2</a:t>
            </a:fld>
            <a:endParaRPr lang="en-US"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21</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22</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23</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24</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25</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26</a:t>
            </a:fld>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27</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28</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29</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3</a:t>
            </a:fld>
            <a:endParaRPr lang="en-US" altLang="ja-JP"/>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30</a:t>
            </a:fld>
            <a:endParaRPr lang="en-US"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31</a:t>
            </a:fld>
            <a:endParaRPr lang="en-US"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32</a:t>
            </a:fld>
            <a:endParaRPr lang="en-US" altLang="ja-JP"/>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33</a:t>
            </a:fld>
            <a:endParaRPr lang="en-US" altLang="ja-JP"/>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34</a:t>
            </a:fld>
            <a:endParaRPr lang="en-US" altLang="ja-JP"/>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35</a:t>
            </a:fld>
            <a:endParaRPr lang="en-US" altLang="ja-JP"/>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36</a:t>
            </a:fld>
            <a:endParaRPr lang="en-US" altLang="ja-JP"/>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37</a:t>
            </a:fld>
            <a:endParaRPr lang="en-US" altLang="ja-JP"/>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38</a:t>
            </a:fld>
            <a:endParaRPr lang="en-US" altLang="ja-JP"/>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39</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4</a:t>
            </a:fld>
            <a:endParaRPr lang="en-US" altLang="ja-JP"/>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40</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710252FD-7A2E-4FA4-924A-4E93E216FD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3429000"/>
          </a:xfrm>
          <a:prstGeom prst="rect">
            <a:avLst/>
          </a:prstGeom>
          <a:solidFill>
            <a:srgbClr val="E7FFE7"/>
          </a:solidFill>
          <a:ln w="9525">
            <a:noFill/>
            <a:miter lim="800000"/>
            <a:headEnd/>
            <a:tailEnd/>
          </a:ln>
          <a:effectLst/>
        </p:spPr>
        <p:txBody>
          <a:bodyPr wrap="none" anchor="ctr"/>
          <a:lstStyle/>
          <a:p>
            <a:pPr>
              <a:defRPr/>
            </a:pPr>
            <a:endParaRPr lang="ja-JP" altLang="en-US">
              <a:latin typeface="Arial" pitchFamily="34" charset="0"/>
              <a:ea typeface="HG丸ｺﾞｼｯｸM-PRO" pitchFamily="50" charset="-128"/>
            </a:endParaRPr>
          </a:p>
        </p:txBody>
      </p:sp>
      <p:sp>
        <p:nvSpPr>
          <p:cNvPr id="5" name="Rectangle 3"/>
          <p:cNvSpPr>
            <a:spLocks noChangeArrowheads="1"/>
          </p:cNvSpPr>
          <p:nvPr/>
        </p:nvSpPr>
        <p:spPr bwMode="auto">
          <a:xfrm>
            <a:off x="0" y="3429000"/>
            <a:ext cx="9144000" cy="76200"/>
          </a:xfrm>
          <a:prstGeom prst="rect">
            <a:avLst/>
          </a:prstGeom>
          <a:solidFill>
            <a:srgbClr val="008080"/>
          </a:solidFill>
          <a:ln w="9525">
            <a:noFill/>
            <a:miter lim="800000"/>
            <a:headEnd/>
            <a:tailEnd/>
          </a:ln>
          <a:effectLst/>
        </p:spPr>
        <p:txBody>
          <a:bodyPr wrap="none" anchor="ctr"/>
          <a:lstStyle/>
          <a:p>
            <a:pPr>
              <a:defRPr/>
            </a:pPr>
            <a:endParaRPr lang="ja-JP" altLang="en-US">
              <a:latin typeface="Arial" pitchFamily="34" charset="0"/>
              <a:ea typeface="HG丸ｺﾞｼｯｸM-PRO" pitchFamily="50" charset="-128"/>
            </a:endParaRPr>
          </a:p>
        </p:txBody>
      </p:sp>
      <p:pic>
        <p:nvPicPr>
          <p:cNvPr id="6" name="Picture 9" descr="cybozulabs"/>
          <p:cNvPicPr>
            <a:picLocks noChangeAspect="1" noChangeArrowheads="1"/>
          </p:cNvPicPr>
          <p:nvPr/>
        </p:nvPicPr>
        <p:blipFill>
          <a:blip r:embed="rId2"/>
          <a:srcRect/>
          <a:stretch>
            <a:fillRect/>
          </a:stretch>
        </p:blipFill>
        <p:spPr bwMode="auto">
          <a:xfrm>
            <a:off x="5837238" y="257175"/>
            <a:ext cx="2925762" cy="504825"/>
          </a:xfrm>
          <a:prstGeom prst="rect">
            <a:avLst/>
          </a:prstGeom>
          <a:noFill/>
          <a:ln w="9525">
            <a:noFill/>
            <a:miter lim="800000"/>
            <a:headEnd/>
            <a:tailEnd/>
          </a:ln>
        </p:spPr>
      </p:pic>
      <p:sp>
        <p:nvSpPr>
          <p:cNvPr id="43012" name="Rectangle 4"/>
          <p:cNvSpPr>
            <a:spLocks noGrp="1" noChangeArrowheads="1"/>
          </p:cNvSpPr>
          <p:nvPr>
            <p:ph type="ctrTitle"/>
          </p:nvPr>
        </p:nvSpPr>
        <p:spPr>
          <a:xfrm>
            <a:off x="0" y="1371600"/>
            <a:ext cx="9144000" cy="1462088"/>
          </a:xfrm>
        </p:spPr>
        <p:txBody>
          <a:bodyPr/>
          <a:lstStyle>
            <a:lvl1pPr algn="ctr">
              <a:defRPr sz="4000">
                <a:latin typeface="HG丸ｺﾞｼｯｸM-PRO" pitchFamily="50" charset="-128"/>
                <a:ea typeface="HG丸ｺﾞｼｯｸM-PRO" pitchFamily="50" charset="-128"/>
              </a:defRPr>
            </a:lvl1pPr>
          </a:lstStyle>
          <a:p>
            <a:r>
              <a:rPr lang="ja-JP" altLang="en-US" smtClean="0"/>
              <a:t>マスタ タイトルの書式設定</a:t>
            </a:r>
            <a:endParaRPr lang="ja-JP" altLang="en-US"/>
          </a:p>
        </p:txBody>
      </p:sp>
      <p:sp>
        <p:nvSpPr>
          <p:cNvPr id="43013" name="Rectangle 5"/>
          <p:cNvSpPr>
            <a:spLocks noGrp="1" noChangeArrowheads="1"/>
          </p:cNvSpPr>
          <p:nvPr>
            <p:ph type="subTitle" idx="1"/>
          </p:nvPr>
        </p:nvSpPr>
        <p:spPr>
          <a:xfrm>
            <a:off x="0" y="4114800"/>
            <a:ext cx="9144000" cy="1752600"/>
          </a:xfrm>
        </p:spPr>
        <p:txBody>
          <a:bodyPr/>
          <a:lstStyle>
            <a:lvl1pPr marL="0" indent="0" algn="ctr">
              <a:lnSpc>
                <a:spcPct val="130000"/>
              </a:lnSpc>
              <a:buFont typeface="Wingdings" pitchFamily="2" charset="2"/>
              <a:buNone/>
              <a:defRPr sz="2400">
                <a:latin typeface="HG丸ｺﾞｼｯｸM-PRO" pitchFamily="50" charset="-128"/>
                <a:ea typeface="HG丸ｺﾞｼｯｸM-PRO" pitchFamily="50" charset="-128"/>
              </a:defRPr>
            </a:lvl1pPr>
          </a:lstStyle>
          <a:p>
            <a:r>
              <a:rPr lang="ja-JP" altLang="en-US" smtClean="0"/>
              <a:t>マスタ サブタイトルの書式設定</a:t>
            </a:r>
            <a:endParaRPr lang="ja-JP" altLang="en-US"/>
          </a:p>
        </p:txBody>
      </p:sp>
      <p:sp>
        <p:nvSpPr>
          <p:cNvPr id="7" name="Rectangle 6"/>
          <p:cNvSpPr>
            <a:spLocks noGrp="1" noChangeArrowheads="1"/>
          </p:cNvSpPr>
          <p:nvPr>
            <p:ph type="dt" sz="half" idx="10"/>
          </p:nvPr>
        </p:nvSpPr>
        <p:spPr/>
        <p:txBody>
          <a:bodyPr/>
          <a:lstStyle>
            <a:lvl1pPr>
              <a:defRPr/>
            </a:lvl1pPr>
          </a:lstStyle>
          <a:p>
            <a:pPr>
              <a:defRPr/>
            </a:pPr>
            <a:fld id="{61F166BF-5774-4EF3-92E3-9EE587D15861}" type="datetime1">
              <a:rPr lang="ja-JP" altLang="en-US"/>
              <a:pPr>
                <a:defRPr/>
              </a:pPr>
              <a:t>2008/4/17</a:t>
            </a:fld>
            <a:endParaRPr lang="en-US" altLang="ja-JP"/>
          </a:p>
        </p:txBody>
      </p:sp>
      <p:sp>
        <p:nvSpPr>
          <p:cNvPr id="8" name="Rectangle 7"/>
          <p:cNvSpPr>
            <a:spLocks noGrp="1" noChangeArrowheads="1"/>
          </p:cNvSpPr>
          <p:nvPr>
            <p:ph type="ftr" sz="quarter" idx="11"/>
          </p:nvPr>
        </p:nvSpPr>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p:txBody>
          <a:bodyPr/>
          <a:lstStyle>
            <a:lvl1pPr>
              <a:defRPr>
                <a:ea typeface="HG丸ｺﾞｼｯｸM-PRO" pitchFamily="50" charset="-128"/>
              </a:defRPr>
            </a:lvl1pPr>
          </a:lstStyle>
          <a:p>
            <a:pPr>
              <a:defRPr/>
            </a:pPr>
            <a:fld id="{A163830B-0B15-4B91-A674-D2849DB6E4F2}" type="slidenum">
              <a:rPr lang="ja-JP" altLang="en-US"/>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200"/>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1pPr>
              <a:defRPr sz="2800"/>
            </a:lvl1pPr>
            <a:lvl2pPr>
              <a:defRPr sz="2400"/>
            </a:lvl2pPr>
            <a:lvl3pPr>
              <a:defRPr sz="2000"/>
            </a:lvl3pPr>
            <a:lvl4pPr>
              <a:defRPr sz="2000"/>
            </a:lvl4pPr>
            <a:lvl5pPr>
              <a:defRPr sz="18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p:txBody>
          <a:bodyPr/>
          <a:lstStyle>
            <a:lvl1pPr>
              <a:defRPr/>
            </a:lvl1pPr>
          </a:lstStyle>
          <a:p>
            <a:pPr>
              <a:defRPr/>
            </a:pPr>
            <a:fld id="{0D17061E-BFF4-4EAE-B787-2A8D6CCE0F02}" type="datetime1">
              <a:rPr lang="ja-JP" altLang="en-US"/>
              <a:pPr>
                <a:defRPr/>
              </a:pPr>
              <a:t>2008/4/17</a:t>
            </a:fld>
            <a:endParaRPr lang="en-US" altLang="ja-JP"/>
          </a:p>
        </p:txBody>
      </p:sp>
      <p:sp>
        <p:nvSpPr>
          <p:cNvPr id="5" name="Rectangle 8"/>
          <p:cNvSpPr>
            <a:spLocks noGrp="1" noChangeArrowheads="1"/>
          </p:cNvSpPr>
          <p:nvPr>
            <p:ph type="ftr" sz="quarter" idx="11"/>
          </p:nvPr>
        </p:nvSpPr>
        <p:spPr/>
        <p:txBody>
          <a:bodyPr/>
          <a:lstStyle>
            <a:lvl1pPr>
              <a:defRPr/>
            </a:lvl1pPr>
          </a:lstStyle>
          <a:p>
            <a:pPr>
              <a:defRPr/>
            </a:pPr>
            <a:endParaRPr lang="en-US" altLang="ja-JP"/>
          </a:p>
        </p:txBody>
      </p:sp>
      <p:sp>
        <p:nvSpPr>
          <p:cNvPr id="6" name="Rectangle 9"/>
          <p:cNvSpPr>
            <a:spLocks noGrp="1" noChangeArrowheads="1"/>
          </p:cNvSpPr>
          <p:nvPr>
            <p:ph type="sldNum" sz="quarter" idx="12"/>
          </p:nvPr>
        </p:nvSpPr>
        <p:spPr/>
        <p:txBody>
          <a:bodyPr/>
          <a:lstStyle>
            <a:lvl1pPr>
              <a:defRPr smtClean="0"/>
            </a:lvl1pPr>
          </a:lstStyle>
          <a:p>
            <a:pPr>
              <a:defRPr/>
            </a:pPr>
            <a:fld id="{B2782DEB-472A-4FE5-AC34-C17109CF5A91}" type="slidenum">
              <a:rPr lang="en-US" altLang="ja-JP" smtClean="0"/>
              <a:pPr>
                <a:defRPr/>
              </a:pPr>
              <a:t>&lt;#&gt;</a:t>
            </a:fld>
            <a:r>
              <a:rPr lang="en-US" altLang="ja-JP" smtClean="0"/>
              <a:t>/40</a:t>
            </a: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0"/>
            <a:ext cx="9144000" cy="765175"/>
          </a:xfrm>
          <a:prstGeom prst="rect">
            <a:avLst/>
          </a:prstGeom>
          <a:solidFill>
            <a:srgbClr val="E7FFE7"/>
          </a:solidFill>
          <a:ln w="9525">
            <a:noFill/>
            <a:miter lim="800000"/>
            <a:headEnd/>
            <a:tailEnd/>
          </a:ln>
          <a:effectLst/>
        </p:spPr>
        <p:txBody>
          <a:bodyPr wrap="none" anchor="ctr"/>
          <a:lstStyle/>
          <a:p>
            <a:pPr>
              <a:defRPr/>
            </a:pPr>
            <a:endParaRPr lang="ja-JP" altLang="en-US">
              <a:latin typeface="Arial" pitchFamily="34" charset="0"/>
              <a:ea typeface="HG丸ｺﾞｼｯｸM-PRO" pitchFamily="50" charset="-128"/>
            </a:endParaRPr>
          </a:p>
        </p:txBody>
      </p:sp>
      <p:sp>
        <p:nvSpPr>
          <p:cNvPr id="41987" name="Rectangle 3"/>
          <p:cNvSpPr>
            <a:spLocks noChangeArrowheads="1"/>
          </p:cNvSpPr>
          <p:nvPr/>
        </p:nvSpPr>
        <p:spPr bwMode="auto">
          <a:xfrm>
            <a:off x="0" y="688975"/>
            <a:ext cx="9144000" cy="76200"/>
          </a:xfrm>
          <a:prstGeom prst="rect">
            <a:avLst/>
          </a:prstGeom>
          <a:solidFill>
            <a:srgbClr val="008080"/>
          </a:solidFill>
          <a:ln w="9525">
            <a:noFill/>
            <a:miter lim="800000"/>
            <a:headEnd/>
            <a:tailEnd/>
          </a:ln>
          <a:effectLst/>
        </p:spPr>
        <p:txBody>
          <a:bodyPr wrap="none" anchor="ctr"/>
          <a:lstStyle/>
          <a:p>
            <a:pPr>
              <a:defRPr/>
            </a:pPr>
            <a:endParaRPr lang="ja-JP" altLang="en-US">
              <a:latin typeface="Arial" pitchFamily="34" charset="0"/>
              <a:ea typeface="HG丸ｺﾞｼｯｸM-PRO" pitchFamily="50" charset="-128"/>
            </a:endParaRPr>
          </a:p>
        </p:txBody>
      </p:sp>
      <p:sp>
        <p:nvSpPr>
          <p:cNvPr id="41988" name="Rectangle 4"/>
          <p:cNvSpPr>
            <a:spLocks noGrp="1" noChangeArrowheads="1"/>
          </p:cNvSpPr>
          <p:nvPr>
            <p:ph type="title"/>
          </p:nvPr>
        </p:nvSpPr>
        <p:spPr bwMode="auto">
          <a:xfrm>
            <a:off x="533400" y="0"/>
            <a:ext cx="8610600" cy="69215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9" name="Rectangle 5"/>
          <p:cNvSpPr>
            <a:spLocks noGrp="1" noChangeArrowheads="1"/>
          </p:cNvSpPr>
          <p:nvPr>
            <p:ph type="body" idx="1"/>
          </p:nvPr>
        </p:nvSpPr>
        <p:spPr bwMode="auto">
          <a:xfrm>
            <a:off x="0" y="765175"/>
            <a:ext cx="9144000" cy="5864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30" name="Picture 6" descr="cybozulabs"/>
          <p:cNvPicPr>
            <a:picLocks noChangeAspect="1" noChangeArrowheads="1"/>
          </p:cNvPicPr>
          <p:nvPr/>
        </p:nvPicPr>
        <p:blipFill>
          <a:blip r:embed="rId4"/>
          <a:srcRect/>
          <a:stretch>
            <a:fillRect/>
          </a:stretch>
        </p:blipFill>
        <p:spPr bwMode="auto">
          <a:xfrm>
            <a:off x="7391400" y="152400"/>
            <a:ext cx="1465263" cy="252413"/>
          </a:xfrm>
          <a:prstGeom prst="rect">
            <a:avLst/>
          </a:prstGeom>
          <a:noFill/>
          <a:ln w="9525">
            <a:noFill/>
            <a:miter lim="800000"/>
            <a:headEnd/>
            <a:tailEnd/>
          </a:ln>
        </p:spPr>
      </p:pic>
      <p:sp>
        <p:nvSpPr>
          <p:cNvPr id="41991" name="Rectangle 7"/>
          <p:cNvSpPr>
            <a:spLocks noGrp="1" noChangeArrowheads="1"/>
          </p:cNvSpPr>
          <p:nvPr>
            <p:ph type="dt" sz="half" idx="2"/>
          </p:nvPr>
        </p:nvSpPr>
        <p:spPr bwMode="auto">
          <a:xfrm>
            <a:off x="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solidFill>
                  <a:schemeClr val="bg2"/>
                </a:solidFill>
                <a:latin typeface="Verdana" pitchFamily="34" charset="0"/>
                <a:ea typeface="HG丸ｺﾞｼｯｸM-PRO" pitchFamily="50" charset="-128"/>
              </a:defRPr>
            </a:lvl1pPr>
          </a:lstStyle>
          <a:p>
            <a:pPr>
              <a:defRPr/>
            </a:pPr>
            <a:fld id="{ADC717A0-18B0-4F92-A67E-6A1C525D7A0B}" type="datetime1">
              <a:rPr lang="ja-JP" altLang="en-US"/>
              <a:pPr>
                <a:defRPr/>
              </a:pPr>
              <a:t>2008/4/17</a:t>
            </a:fld>
            <a:endParaRPr lang="en-US" altLang="ja-JP"/>
          </a:p>
        </p:txBody>
      </p:sp>
      <p:sp>
        <p:nvSpPr>
          <p:cNvPr id="41992" name="Rectangle 8"/>
          <p:cNvSpPr>
            <a:spLocks noGrp="1" noChangeArrowheads="1"/>
          </p:cNvSpPr>
          <p:nvPr>
            <p:ph type="ftr" sz="quarter" idx="3"/>
          </p:nvPr>
        </p:nvSpPr>
        <p:spPr bwMode="auto">
          <a:xfrm>
            <a:off x="914400" y="6553200"/>
            <a:ext cx="73152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solidFill>
                  <a:schemeClr val="bg2"/>
                </a:solidFill>
                <a:latin typeface="+mn-lt"/>
                <a:ea typeface="HG丸ｺﾞｼｯｸM-PRO" pitchFamily="50" charset="-128"/>
              </a:defRPr>
            </a:lvl1pPr>
          </a:lstStyle>
          <a:p>
            <a:pPr>
              <a:defRPr/>
            </a:pPr>
            <a:r>
              <a:rPr lang="en-US" altLang="ja-JP"/>
              <a:t>ESPer 2006 2006/5/20</a:t>
            </a:r>
          </a:p>
        </p:txBody>
      </p:sp>
      <p:sp>
        <p:nvSpPr>
          <p:cNvPr id="41993" name="Rectangle 9"/>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b="1" smtClean="0">
                <a:solidFill>
                  <a:schemeClr val="bg2"/>
                </a:solidFill>
                <a:latin typeface="Trebuchet MS" pitchFamily="34" charset="0"/>
                <a:ea typeface="HG丸ｺﾞｼｯｸM-PRO" pitchFamily="50" charset="-128"/>
              </a:defRPr>
            </a:lvl1pPr>
          </a:lstStyle>
          <a:p>
            <a:pPr>
              <a:defRPr/>
            </a:pPr>
            <a:fld id="{D6084A49-2260-48BB-8132-198B5EF8BFCC}"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Lst>
  <p:hf hdr="0" dt="0"/>
  <p:txStyles>
    <p:titleStyle>
      <a:lvl1pPr algn="l" rtl="0" eaLnBrk="0" fontAlgn="base" hangingPunct="0">
        <a:spcBef>
          <a:spcPct val="0"/>
        </a:spcBef>
        <a:spcAft>
          <a:spcPct val="0"/>
        </a:spcAft>
        <a:defRPr kumimoji="1" sz="2800">
          <a:solidFill>
            <a:schemeClr val="tx1"/>
          </a:solidFill>
          <a:latin typeface="HG丸ｺﾞｼｯｸM-PRO" pitchFamily="50" charset="-128"/>
          <a:ea typeface="HG丸ｺﾞｼｯｸM-PRO" pitchFamily="50" charset="-128"/>
          <a:cs typeface="+mj-cs"/>
        </a:defRPr>
      </a:lvl1pPr>
      <a:lvl2pPr algn="l" rtl="0" eaLnBrk="0" fontAlgn="base" hangingPunct="0">
        <a:spcBef>
          <a:spcPct val="0"/>
        </a:spcBef>
        <a:spcAft>
          <a:spcPct val="0"/>
        </a:spcAft>
        <a:defRPr kumimoji="1" sz="2800">
          <a:solidFill>
            <a:schemeClr val="tx1"/>
          </a:solidFill>
          <a:latin typeface="HG丸ｺﾞｼｯｸM-PRO" pitchFamily="50" charset="-128"/>
          <a:ea typeface="HG丸ｺﾞｼｯｸM-PRO" pitchFamily="50" charset="-128"/>
        </a:defRPr>
      </a:lvl2pPr>
      <a:lvl3pPr algn="l" rtl="0" eaLnBrk="0" fontAlgn="base" hangingPunct="0">
        <a:spcBef>
          <a:spcPct val="0"/>
        </a:spcBef>
        <a:spcAft>
          <a:spcPct val="0"/>
        </a:spcAft>
        <a:defRPr kumimoji="1" sz="2800">
          <a:solidFill>
            <a:schemeClr val="tx1"/>
          </a:solidFill>
          <a:latin typeface="HG丸ｺﾞｼｯｸM-PRO" pitchFamily="50" charset="-128"/>
          <a:ea typeface="HG丸ｺﾞｼｯｸM-PRO" pitchFamily="50" charset="-128"/>
        </a:defRPr>
      </a:lvl3pPr>
      <a:lvl4pPr algn="l" rtl="0" eaLnBrk="0" fontAlgn="base" hangingPunct="0">
        <a:spcBef>
          <a:spcPct val="0"/>
        </a:spcBef>
        <a:spcAft>
          <a:spcPct val="0"/>
        </a:spcAft>
        <a:defRPr kumimoji="1" sz="2800">
          <a:solidFill>
            <a:schemeClr val="tx1"/>
          </a:solidFill>
          <a:latin typeface="HG丸ｺﾞｼｯｸM-PRO" pitchFamily="50" charset="-128"/>
          <a:ea typeface="HG丸ｺﾞｼｯｸM-PRO" pitchFamily="50" charset="-128"/>
        </a:defRPr>
      </a:lvl4pPr>
      <a:lvl5pPr algn="l" rtl="0" eaLnBrk="0" fontAlgn="base" hangingPunct="0">
        <a:spcBef>
          <a:spcPct val="0"/>
        </a:spcBef>
        <a:spcAft>
          <a:spcPct val="0"/>
        </a:spcAft>
        <a:defRPr kumimoji="1" sz="2800">
          <a:solidFill>
            <a:schemeClr val="tx1"/>
          </a:solidFill>
          <a:latin typeface="HG丸ｺﾞｼｯｸM-PRO" pitchFamily="50" charset="-128"/>
          <a:ea typeface="HG丸ｺﾞｼｯｸM-PRO" pitchFamily="50" charset="-128"/>
        </a:defRPr>
      </a:lvl5pPr>
      <a:lvl6pPr marL="457200" algn="l" rtl="0" eaLnBrk="1" fontAlgn="base" hangingPunct="1">
        <a:spcBef>
          <a:spcPct val="0"/>
        </a:spcBef>
        <a:spcAft>
          <a:spcPct val="0"/>
        </a:spcAft>
        <a:defRPr kumimoji="1" sz="3200">
          <a:solidFill>
            <a:schemeClr val="tx1"/>
          </a:solidFill>
          <a:latin typeface="Tahoma" pitchFamily="34" charset="0"/>
          <a:ea typeface="ＭＳ Ｐゴシック" pitchFamily="50" charset="-128"/>
        </a:defRPr>
      </a:lvl6pPr>
      <a:lvl7pPr marL="914400" algn="l" rtl="0" eaLnBrk="1" fontAlgn="base" hangingPunct="1">
        <a:spcBef>
          <a:spcPct val="0"/>
        </a:spcBef>
        <a:spcAft>
          <a:spcPct val="0"/>
        </a:spcAft>
        <a:defRPr kumimoji="1" sz="3200">
          <a:solidFill>
            <a:schemeClr val="tx1"/>
          </a:solidFill>
          <a:latin typeface="Tahoma" pitchFamily="34" charset="0"/>
          <a:ea typeface="ＭＳ Ｐゴシック" pitchFamily="50" charset="-128"/>
        </a:defRPr>
      </a:lvl7pPr>
      <a:lvl8pPr marL="1371600" algn="l" rtl="0" eaLnBrk="1" fontAlgn="base" hangingPunct="1">
        <a:spcBef>
          <a:spcPct val="0"/>
        </a:spcBef>
        <a:spcAft>
          <a:spcPct val="0"/>
        </a:spcAft>
        <a:defRPr kumimoji="1" sz="3200">
          <a:solidFill>
            <a:schemeClr val="tx1"/>
          </a:solidFill>
          <a:latin typeface="Tahoma" pitchFamily="34" charset="0"/>
          <a:ea typeface="ＭＳ Ｐゴシック" pitchFamily="50" charset="-128"/>
        </a:defRPr>
      </a:lvl8pPr>
      <a:lvl9pPr marL="1828800" algn="l" rtl="0" eaLnBrk="1" fontAlgn="base" hangingPunct="1">
        <a:spcBef>
          <a:spcPct val="0"/>
        </a:spcBef>
        <a:spcAft>
          <a:spcPct val="0"/>
        </a:spcAft>
        <a:defRPr kumimoji="1" sz="3200">
          <a:solidFill>
            <a:schemeClr val="tx1"/>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rgbClr val="333399"/>
        </a:buClr>
        <a:buFont typeface="Wingdings" pitchFamily="2" charset="2"/>
        <a:buChar char="n"/>
        <a:defRPr kumimoji="1" sz="2800">
          <a:solidFill>
            <a:schemeClr val="tx1"/>
          </a:solidFill>
          <a:latin typeface="HG丸ｺﾞｼｯｸM-PRO" pitchFamily="50" charset="-128"/>
          <a:ea typeface="HG丸ｺﾞｼｯｸM-PRO" pitchFamily="50" charset="-128"/>
          <a:cs typeface="+mn-cs"/>
        </a:defRPr>
      </a:lvl1pPr>
      <a:lvl2pPr marL="742950" indent="-285750" algn="l" rtl="0" eaLnBrk="0" fontAlgn="base" hangingPunct="0">
        <a:spcBef>
          <a:spcPct val="20000"/>
        </a:spcBef>
        <a:spcAft>
          <a:spcPct val="0"/>
        </a:spcAft>
        <a:buClr>
          <a:srgbClr val="3366FF"/>
        </a:buClr>
        <a:buFont typeface="Wingdings" pitchFamily="2" charset="2"/>
        <a:buChar char="n"/>
        <a:defRPr kumimoji="1" sz="2400">
          <a:solidFill>
            <a:schemeClr val="tx1"/>
          </a:solidFill>
          <a:latin typeface="HG丸ｺﾞｼｯｸM-PRO" pitchFamily="50" charset="-128"/>
          <a:ea typeface="HG丸ｺﾞｼｯｸM-PRO" pitchFamily="50" charset="-128"/>
        </a:defRPr>
      </a:lvl2pPr>
      <a:lvl3pPr marL="1143000" indent="-228600" algn="l" rtl="0" eaLnBrk="0" fontAlgn="base" hangingPunct="0">
        <a:spcBef>
          <a:spcPct val="20000"/>
        </a:spcBef>
        <a:spcAft>
          <a:spcPct val="0"/>
        </a:spcAft>
        <a:buClr>
          <a:srgbClr val="F56161"/>
        </a:buClr>
        <a:buFont typeface="Wingdings" pitchFamily="2" charset="2"/>
        <a:buChar char="n"/>
        <a:defRPr kumimoji="1" sz="2000">
          <a:solidFill>
            <a:schemeClr val="tx1"/>
          </a:solidFill>
          <a:latin typeface="HG丸ｺﾞｼｯｸM-PRO" pitchFamily="50" charset="-128"/>
          <a:ea typeface="HG丸ｺﾞｼｯｸM-PRO" pitchFamily="50" charset="-128"/>
        </a:defRPr>
      </a:lvl3pPr>
      <a:lvl4pPr marL="1600200" indent="-228600" algn="l" rtl="0" eaLnBrk="0" fontAlgn="base" hangingPunct="0">
        <a:spcBef>
          <a:spcPct val="20000"/>
        </a:spcBef>
        <a:spcAft>
          <a:spcPct val="0"/>
        </a:spcAft>
        <a:buClr>
          <a:srgbClr val="EEAF12"/>
        </a:buClr>
        <a:buSzPct val="95000"/>
        <a:buFont typeface="Wingdings" pitchFamily="2" charset="2"/>
        <a:buChar char="n"/>
        <a:defRPr kumimoji="1" sz="2000">
          <a:solidFill>
            <a:schemeClr val="tx1"/>
          </a:solidFill>
          <a:latin typeface="HG丸ｺﾞｼｯｸM-PRO" pitchFamily="50" charset="-128"/>
          <a:ea typeface="HG丸ｺﾞｼｯｸM-PRO" pitchFamily="50" charset="-128"/>
        </a:defRPr>
      </a:lvl4pPr>
      <a:lvl5pPr marL="2057400" indent="-228600" algn="l" rtl="0" eaLnBrk="0" fontAlgn="base" hangingPunct="0">
        <a:spcBef>
          <a:spcPct val="20000"/>
        </a:spcBef>
        <a:spcAft>
          <a:spcPct val="0"/>
        </a:spcAft>
        <a:buClr>
          <a:srgbClr val="009999"/>
        </a:buClr>
        <a:buSzPct val="90000"/>
        <a:buFont typeface="Wingdings" pitchFamily="2" charset="2"/>
        <a:buChar char="n"/>
        <a:defRPr kumimoji="1" sz="2000">
          <a:solidFill>
            <a:schemeClr val="tx1"/>
          </a:solidFill>
          <a:latin typeface="HG丸ｺﾞｼｯｸM-PRO" pitchFamily="50" charset="-128"/>
          <a:ea typeface="HG丸ｺﾞｼｯｸM-PRO" pitchFamily="50" charset="-128"/>
        </a:defRPr>
      </a:lvl5pPr>
      <a:lvl6pPr marL="2514600" indent="-228600" algn="l" rtl="0" eaLnBrk="1" fontAlgn="base" hangingPunct="1">
        <a:spcBef>
          <a:spcPct val="20000"/>
        </a:spcBef>
        <a:spcAft>
          <a:spcPct val="0"/>
        </a:spcAft>
        <a:buClr>
          <a:srgbClr val="009999"/>
        </a:buClr>
        <a:buSzPct val="90000"/>
        <a:buFont typeface="Wingdings" pitchFamily="2" charset="2"/>
        <a:buChar char="n"/>
        <a:defRPr kumimoji="1" sz="2200">
          <a:solidFill>
            <a:schemeClr val="tx1"/>
          </a:solidFill>
          <a:latin typeface="+mn-lt"/>
          <a:ea typeface="+mn-ea"/>
        </a:defRPr>
      </a:lvl6pPr>
      <a:lvl7pPr marL="2971800" indent="-228600" algn="l" rtl="0" eaLnBrk="1" fontAlgn="base" hangingPunct="1">
        <a:spcBef>
          <a:spcPct val="20000"/>
        </a:spcBef>
        <a:spcAft>
          <a:spcPct val="0"/>
        </a:spcAft>
        <a:buClr>
          <a:srgbClr val="009999"/>
        </a:buClr>
        <a:buSzPct val="90000"/>
        <a:buFont typeface="Wingdings" pitchFamily="2" charset="2"/>
        <a:buChar char="n"/>
        <a:defRPr kumimoji="1" sz="2200">
          <a:solidFill>
            <a:schemeClr val="tx1"/>
          </a:solidFill>
          <a:latin typeface="+mn-lt"/>
          <a:ea typeface="+mn-ea"/>
        </a:defRPr>
      </a:lvl7pPr>
      <a:lvl8pPr marL="3429000" indent="-228600" algn="l" rtl="0" eaLnBrk="1" fontAlgn="base" hangingPunct="1">
        <a:spcBef>
          <a:spcPct val="20000"/>
        </a:spcBef>
        <a:spcAft>
          <a:spcPct val="0"/>
        </a:spcAft>
        <a:buClr>
          <a:srgbClr val="009999"/>
        </a:buClr>
        <a:buSzPct val="90000"/>
        <a:buFont typeface="Wingdings" pitchFamily="2" charset="2"/>
        <a:buChar char="n"/>
        <a:defRPr kumimoji="1" sz="2200">
          <a:solidFill>
            <a:schemeClr val="tx1"/>
          </a:solidFill>
          <a:latin typeface="+mn-lt"/>
          <a:ea typeface="+mn-ea"/>
        </a:defRPr>
      </a:lvl8pPr>
      <a:lvl9pPr marL="3886200" indent="-228600" algn="l" rtl="0" eaLnBrk="1" fontAlgn="base" hangingPunct="1">
        <a:spcBef>
          <a:spcPct val="20000"/>
        </a:spcBef>
        <a:spcAft>
          <a:spcPct val="0"/>
        </a:spcAft>
        <a:buClr>
          <a:srgbClr val="009999"/>
        </a:buClr>
        <a:buSzPct val="90000"/>
        <a:buFont typeface="Wingdings" pitchFamily="2" charset="2"/>
        <a:buChar char="n"/>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pPr eaLnBrk="1" hangingPunct="1">
              <a:defRPr/>
            </a:pPr>
            <a:r>
              <a:rPr lang="ja-JP" altLang="en-US" smtClean="0"/>
              <a:t>ビット演算による最適化の妙味と</a:t>
            </a:r>
            <a:r>
              <a:rPr lang="en-US" altLang="ja-JP" smtClean="0"/>
              <a:t/>
            </a:r>
            <a:br>
              <a:rPr lang="en-US" altLang="ja-JP" smtClean="0"/>
            </a:br>
            <a:r>
              <a:rPr lang="en-US" altLang="ja-JP" smtClean="0"/>
              <a:t>JIT</a:t>
            </a:r>
            <a:r>
              <a:rPr lang="ja-JP" altLang="en-US" smtClean="0"/>
              <a:t>アセンブラ</a:t>
            </a:r>
            <a:endParaRPr lang="ja-JP" altLang="en-US"/>
          </a:p>
        </p:txBody>
      </p:sp>
      <p:sp>
        <p:nvSpPr>
          <p:cNvPr id="4099" name="サブタイトル 5"/>
          <p:cNvSpPr>
            <a:spLocks noGrp="1"/>
          </p:cNvSpPr>
          <p:nvPr>
            <p:ph type="subTitle" idx="1"/>
          </p:nvPr>
        </p:nvSpPr>
        <p:spPr/>
        <p:txBody>
          <a:bodyPr/>
          <a:lstStyle/>
          <a:p>
            <a:pPr eaLnBrk="1" hangingPunct="1"/>
            <a:r>
              <a:rPr lang="ja-JP" altLang="en-US" smtClean="0"/>
              <a:t>サイボウズ・ラボ </a:t>
            </a:r>
            <a:endParaRPr lang="en-US" altLang="ja-JP" smtClean="0"/>
          </a:p>
          <a:p>
            <a:pPr eaLnBrk="1" hangingPunct="1"/>
            <a:r>
              <a:rPr lang="en-US" altLang="ja-JP" smtClean="0"/>
              <a:t>2008/4/16 </a:t>
            </a:r>
            <a:r>
              <a:rPr lang="ja-JP" altLang="en-US" smtClean="0"/>
              <a:t>光成滋生</a:t>
            </a:r>
            <a:endParaRPr lang="en-US" altLang="ja-JP"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en-US" altLang="ja-JP" smtClean="0"/>
              <a:t>SIMD</a:t>
            </a:r>
            <a:r>
              <a:rPr lang="ja-JP" altLang="en-US" smtClean="0"/>
              <a:t>の命令</a:t>
            </a:r>
            <a:endParaRPr lang="ja-JP" altLang="en-US"/>
          </a:p>
        </p:txBody>
      </p:sp>
      <p:sp>
        <p:nvSpPr>
          <p:cNvPr id="9219" name="コンテンツ プレースホルダ 2"/>
          <p:cNvSpPr>
            <a:spLocks noGrp="1"/>
          </p:cNvSpPr>
          <p:nvPr>
            <p:ph idx="1"/>
          </p:nvPr>
        </p:nvSpPr>
        <p:spPr>
          <a:xfrm>
            <a:off x="214313" y="785813"/>
            <a:ext cx="9144000" cy="5864225"/>
          </a:xfrm>
        </p:spPr>
        <p:txBody>
          <a:bodyPr/>
          <a:lstStyle/>
          <a:p>
            <a:r>
              <a:rPr lang="en-US" altLang="ja-JP" smtClean="0"/>
              <a:t>MSB</a:t>
            </a:r>
            <a:r>
              <a:rPr lang="ja-JP" altLang="en-US" smtClean="0"/>
              <a:t>の集約命令</a:t>
            </a:r>
            <a:r>
              <a:rPr lang="en-US" altLang="ja-JP" smtClean="0"/>
              <a:t>(pmobmskb)</a:t>
            </a:r>
          </a:p>
          <a:p>
            <a:pPr lvl="1"/>
            <a:r>
              <a:rPr lang="ja-JP" altLang="en-US" smtClean="0"/>
              <a:t>バイト単位での各要素の</a:t>
            </a:r>
            <a:r>
              <a:rPr lang="en-US" altLang="ja-JP" smtClean="0"/>
              <a:t>MSB</a:t>
            </a:r>
            <a:r>
              <a:rPr lang="ja-JP" altLang="en-US" smtClean="0"/>
              <a:t>を集めてくる</a:t>
            </a:r>
            <a:endParaRPr lang="en-US" altLang="ja-JP" smtClean="0"/>
          </a:p>
          <a:p>
            <a:pPr lvl="1"/>
            <a:endParaRPr lang="en-US" altLang="ja-JP" smtClean="0"/>
          </a:p>
          <a:p>
            <a:pPr lvl="1"/>
            <a:endParaRPr lang="en-US" altLang="ja-JP" smtClean="0"/>
          </a:p>
          <a:p>
            <a:pPr lvl="1"/>
            <a:endParaRPr lang="en-US" altLang="ja-JP" smtClean="0"/>
          </a:p>
          <a:p>
            <a:pPr lvl="1"/>
            <a:endParaRPr lang="en-US" altLang="ja-JP" smtClean="0"/>
          </a:p>
          <a:p>
            <a:pPr lvl="1"/>
            <a:endParaRPr lang="en-US" altLang="ja-JP" smtClean="0"/>
          </a:p>
          <a:p>
            <a:r>
              <a:rPr lang="ja-JP" altLang="en-US" smtClean="0"/>
              <a:t>ビット位置取得命令</a:t>
            </a:r>
            <a:r>
              <a:rPr lang="en-US" altLang="ja-JP" smtClean="0"/>
              <a:t>(bsf : non SIMD)</a:t>
            </a:r>
            <a:endParaRPr lang="ja-JP" altLang="en-US" smtClean="0"/>
          </a:p>
          <a:p>
            <a:pPr lvl="1"/>
            <a:r>
              <a:rPr lang="ja-JP" altLang="en-US" smtClean="0"/>
              <a:t>レジスタの</a:t>
            </a:r>
            <a:r>
              <a:rPr lang="en-US" altLang="ja-JP" smtClean="0"/>
              <a:t>bit0</a:t>
            </a:r>
            <a:r>
              <a:rPr lang="ja-JP" altLang="en-US" smtClean="0"/>
              <a:t>から初めて</a:t>
            </a:r>
            <a:r>
              <a:rPr lang="en-US" altLang="ja-JP" smtClean="0"/>
              <a:t>1</a:t>
            </a:r>
            <a:r>
              <a:rPr lang="ja-JP" altLang="en-US" smtClean="0"/>
              <a:t>になった位置を返す</a:t>
            </a:r>
            <a:endParaRPr lang="en-US" altLang="ja-JP" smtClean="0"/>
          </a:p>
          <a:p>
            <a:r>
              <a:rPr lang="ja-JP" altLang="en-US" smtClean="0"/>
              <a:t>これらの命令を組み合わせて線形探索</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9221" name="スライド番号プレースホルダ 4"/>
          <p:cNvSpPr>
            <a:spLocks noGrp="1"/>
          </p:cNvSpPr>
          <p:nvPr>
            <p:ph type="sldNum" sz="quarter" idx="12"/>
          </p:nvPr>
        </p:nvSpPr>
        <p:spPr>
          <a:noFill/>
        </p:spPr>
        <p:txBody>
          <a:bodyPr/>
          <a:lstStyle/>
          <a:p>
            <a:fld id="{5DFBF8BB-B7FE-43B8-B369-06B40A058DEE}" type="slidenum">
              <a:rPr lang="en-US" altLang="ja-JP" smtClean="0"/>
              <a:pPr/>
              <a:t>10</a:t>
            </a:fld>
            <a:r>
              <a:rPr lang="en-US" altLang="ja-JP" smtClean="0"/>
              <a:t>/40</a:t>
            </a:r>
            <a:endParaRPr lang="en-US" altLang="ja-JP"/>
          </a:p>
        </p:txBody>
      </p:sp>
      <p:graphicFrame>
        <p:nvGraphicFramePr>
          <p:cNvPr id="6" name="表 5"/>
          <p:cNvGraphicFramePr>
            <a:graphicFrameLocks noGrp="1"/>
          </p:cNvGraphicFramePr>
          <p:nvPr/>
        </p:nvGraphicFramePr>
        <p:xfrm>
          <a:off x="1571625" y="1928813"/>
          <a:ext cx="6096000" cy="74168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r>
                        <a:rPr kumimoji="1" lang="en-US" altLang="ja-JP" smtClean="0"/>
                        <a:t>d[15]</a:t>
                      </a:r>
                      <a:endParaRPr kumimoji="1" lang="ja-JP" altLang="en-US"/>
                    </a:p>
                  </a:txBody>
                  <a:tcPr/>
                </a:tc>
                <a:tc>
                  <a:txBody>
                    <a:bodyPr/>
                    <a:lstStyle/>
                    <a:p>
                      <a:r>
                        <a:rPr kumimoji="1" lang="en-US" altLang="ja-JP" smtClean="0"/>
                        <a:t>d[14]</a:t>
                      </a:r>
                      <a:endParaRPr kumimoji="1" lang="ja-JP" altLang="en-US"/>
                    </a:p>
                  </a:txBody>
                  <a:tcPr/>
                </a:tc>
                <a:tc>
                  <a:txBody>
                    <a:bodyPr/>
                    <a:lstStyle/>
                    <a:p>
                      <a:r>
                        <a:rPr kumimoji="1" lang="en-US" altLang="ja-JP" smtClean="0"/>
                        <a:t>d[13]</a:t>
                      </a:r>
                      <a:endParaRPr kumimoji="1" lang="ja-JP" altLang="en-US"/>
                    </a:p>
                  </a:txBody>
                  <a:tcPr/>
                </a:tc>
                <a:tc>
                  <a:txBody>
                    <a:bodyPr/>
                    <a:lstStyle/>
                    <a:p>
                      <a:r>
                        <a:rPr kumimoji="1" lang="en-US" altLang="ja-JP" smtClean="0"/>
                        <a:t>d[12]</a:t>
                      </a:r>
                      <a:endParaRPr kumimoji="1" lang="ja-JP" altLang="en-US"/>
                    </a:p>
                  </a:txBody>
                  <a:tcPr/>
                </a:tc>
                <a:tc>
                  <a:txBody>
                    <a:bodyPr/>
                    <a:lstStyle/>
                    <a:p>
                      <a:r>
                        <a:rPr kumimoji="1" lang="en-US" altLang="ja-JP" smtClean="0"/>
                        <a:t>d[11]</a:t>
                      </a:r>
                      <a:endParaRPr kumimoji="1" lang="ja-JP" altLang="en-US"/>
                    </a:p>
                  </a:txBody>
                  <a:tcPr/>
                </a:tc>
                <a:tc>
                  <a:txBody>
                    <a:bodyPr/>
                    <a:lstStyle/>
                    <a:p>
                      <a:r>
                        <a:rPr kumimoji="1" lang="en-US" altLang="ja-JP" smtClean="0"/>
                        <a:t>d[10]</a:t>
                      </a:r>
                      <a:endParaRPr kumimoji="1" lang="ja-JP" altLang="en-US"/>
                    </a:p>
                  </a:txBody>
                  <a:tcPr/>
                </a:tc>
                <a:tc>
                  <a:txBody>
                    <a:bodyPr/>
                    <a:lstStyle/>
                    <a:p>
                      <a:r>
                        <a:rPr kumimoji="1" lang="en-US" altLang="ja-JP" smtClean="0"/>
                        <a:t>...</a:t>
                      </a:r>
                      <a:endParaRPr kumimoji="1" lang="ja-JP" altLang="en-US"/>
                    </a:p>
                  </a:txBody>
                  <a:tcPr/>
                </a:tc>
                <a:tc>
                  <a:txBody>
                    <a:bodyPr/>
                    <a:lstStyle/>
                    <a:p>
                      <a:r>
                        <a:rPr kumimoji="1" lang="en-US" altLang="ja-JP" smtClean="0"/>
                        <a:t>d[0]</a:t>
                      </a:r>
                      <a:endParaRPr kumimoji="1" lang="ja-JP" altLang="en-US"/>
                    </a:p>
                  </a:txBody>
                  <a:tcPr/>
                </a:tc>
              </a:tr>
              <a:tr h="370840">
                <a:tc>
                  <a:txBody>
                    <a:bodyPr/>
                    <a:lstStyle/>
                    <a:p>
                      <a:r>
                        <a:rPr kumimoji="1" lang="en-US" altLang="ja-JP" smtClean="0"/>
                        <a:t>0xffff</a:t>
                      </a:r>
                      <a:endParaRPr kumimoji="1" lang="ja-JP" altLang="en-US"/>
                    </a:p>
                  </a:txBody>
                  <a:tcPr/>
                </a:tc>
                <a:tc>
                  <a:txBody>
                    <a:bodyPr/>
                    <a:lstStyle/>
                    <a:p>
                      <a:r>
                        <a:rPr kumimoji="1" lang="en-US" altLang="ja-JP" smtClean="0"/>
                        <a:t>0</a:t>
                      </a:r>
                      <a:endParaRPr kumimoji="1" lang="ja-JP" altLang="en-US"/>
                    </a:p>
                  </a:txBody>
                  <a:tcPr/>
                </a:tc>
                <a:tc>
                  <a:txBody>
                    <a:bodyPr/>
                    <a:lstStyle/>
                    <a:p>
                      <a:r>
                        <a:rPr kumimoji="1" lang="en-US" altLang="ja-JP" smtClean="0"/>
                        <a:t>0xffff</a:t>
                      </a:r>
                      <a:endParaRPr kumimoji="1" lang="ja-JP" altLang="en-US"/>
                    </a:p>
                  </a:txBody>
                  <a:tcPr/>
                </a:tc>
                <a:tc>
                  <a:txBody>
                    <a:bodyPr/>
                    <a:lstStyle/>
                    <a:p>
                      <a:r>
                        <a:rPr kumimoji="1" lang="en-US" altLang="ja-JP" smtClean="0"/>
                        <a:t>0xffff</a:t>
                      </a:r>
                      <a:endParaRPr kumimoji="1" lang="ja-JP" altLang="en-US"/>
                    </a:p>
                  </a:txBody>
                  <a:tcPr/>
                </a:tc>
                <a:tc>
                  <a:txBody>
                    <a:bodyPr/>
                    <a:lstStyle/>
                    <a:p>
                      <a:r>
                        <a:rPr kumimoji="1" lang="en-US" altLang="ja-JP" smtClean="0"/>
                        <a:t>0</a:t>
                      </a:r>
                      <a:endParaRPr kumimoji="1" lang="ja-JP" altLang="en-US"/>
                    </a:p>
                  </a:txBody>
                  <a:tcPr/>
                </a:tc>
                <a:tc>
                  <a:txBody>
                    <a:bodyPr/>
                    <a:lstStyle/>
                    <a:p>
                      <a:r>
                        <a:rPr kumimoji="1" lang="en-US" altLang="ja-JP" smtClean="0"/>
                        <a:t>0</a:t>
                      </a:r>
                      <a:endParaRPr kumimoji="1" lang="ja-JP" altLang="en-US"/>
                    </a:p>
                  </a:txBody>
                  <a:tcPr/>
                </a:tc>
                <a:tc>
                  <a:txBody>
                    <a:bodyPr/>
                    <a:lstStyle/>
                    <a:p>
                      <a:r>
                        <a:rPr kumimoji="1" lang="en-US" altLang="ja-JP" smtClean="0"/>
                        <a:t>...</a:t>
                      </a:r>
                      <a:endParaRPr kumimoji="1" lang="ja-JP" altLang="en-US"/>
                    </a:p>
                  </a:txBody>
                  <a:tcPr/>
                </a:tc>
                <a:tc>
                  <a:txBody>
                    <a:bodyPr/>
                    <a:lstStyle/>
                    <a:p>
                      <a:r>
                        <a:rPr kumimoji="1" lang="en-US" altLang="ja-JP" smtClean="0"/>
                        <a:t>0xffff</a:t>
                      </a:r>
                      <a:endParaRPr kumimoji="1" lang="ja-JP" altLang="en-US"/>
                    </a:p>
                  </a:txBody>
                  <a:tcPr/>
                </a:tc>
              </a:tr>
            </a:tbl>
          </a:graphicData>
        </a:graphic>
      </p:graphicFrame>
      <p:sp>
        <p:nvSpPr>
          <p:cNvPr id="7" name="テキスト ボックス 6"/>
          <p:cNvSpPr txBox="1"/>
          <p:nvPr/>
        </p:nvSpPr>
        <p:spPr>
          <a:xfrm>
            <a:off x="2357438" y="3214688"/>
            <a:ext cx="4044950" cy="646112"/>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a:latin typeface="Courier New" pitchFamily="49" charset="0"/>
                <a:ea typeface="HG丸ｺﾞｼｯｸM-PRO" pitchFamily="50" charset="-128"/>
                <a:cs typeface="Courier New" pitchFamily="49" charset="0"/>
              </a:rPr>
              <a:t>32bit</a:t>
            </a:r>
            <a:r>
              <a:rPr lang="ja-JP" altLang="en-US">
                <a:latin typeface="HG丸ｺﾞｼｯｸM-PRO" pitchFamily="50" charset="-128"/>
                <a:ea typeface="HG丸ｺﾞｼｯｸM-PRO" pitchFamily="50" charset="-128"/>
                <a:cs typeface="Courier New" pitchFamily="49" charset="0"/>
              </a:rPr>
              <a:t>レジスタ</a:t>
            </a:r>
            <a:endParaRPr lang="en-US" altLang="ja-JP">
              <a:latin typeface="HG丸ｺﾞｼｯｸM-PRO" pitchFamily="50" charset="-128"/>
              <a:ea typeface="HG丸ｺﾞｼｯｸM-PRO" pitchFamily="50" charset="-128"/>
              <a:cs typeface="Courier New" pitchFamily="49" charset="0"/>
            </a:endParaRPr>
          </a:p>
          <a:p>
            <a:pPr>
              <a:defRPr/>
            </a:pPr>
            <a:r>
              <a:rPr lang="en-US" altLang="ja-JP">
                <a:latin typeface="Courier New" pitchFamily="49" charset="0"/>
                <a:ea typeface="HG丸ｺﾞｼｯｸM-PRO" pitchFamily="50" charset="-128"/>
                <a:cs typeface="Courier New" pitchFamily="49" charset="0"/>
              </a:rPr>
              <a:t>0b0000000000000000101100...1</a:t>
            </a:r>
            <a:endParaRPr lang="ja-JP" altLang="en-US">
              <a:latin typeface="Courier New" pitchFamily="49" charset="0"/>
              <a:ea typeface="HG丸ｺﾞｼｯｸM-PRO" pitchFamily="50" charset="-128"/>
              <a:cs typeface="Courier New" pitchFamily="49" charset="0"/>
            </a:endParaRPr>
          </a:p>
        </p:txBody>
      </p:sp>
      <p:cxnSp>
        <p:nvCxnSpPr>
          <p:cNvPr id="9" name="直線矢印コネクタ 8"/>
          <p:cNvCxnSpPr/>
          <p:nvPr/>
        </p:nvCxnSpPr>
        <p:spPr>
          <a:xfrm>
            <a:off x="2071670" y="2643182"/>
            <a:ext cx="2857520" cy="857256"/>
          </a:xfrm>
          <a:prstGeom prst="curvedConnector3">
            <a:avLst>
              <a:gd name="adj1" fmla="val 86266"/>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8"/>
          <p:cNvCxnSpPr/>
          <p:nvPr/>
        </p:nvCxnSpPr>
        <p:spPr>
          <a:xfrm>
            <a:off x="2714625" y="2643188"/>
            <a:ext cx="2357438" cy="857250"/>
          </a:xfrm>
          <a:prstGeom prst="curvedConnector3">
            <a:avLst>
              <a:gd name="adj1" fmla="val 9913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8"/>
          <p:cNvCxnSpPr/>
          <p:nvPr/>
        </p:nvCxnSpPr>
        <p:spPr>
          <a:xfrm rot="10800000" flipV="1">
            <a:off x="6286500" y="2714625"/>
            <a:ext cx="928688" cy="785813"/>
          </a:xfrm>
          <a:prstGeom prst="curvedConnector3">
            <a:avLst>
              <a:gd name="adj1" fmla="val 5000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8"/>
          <p:cNvCxnSpPr/>
          <p:nvPr/>
        </p:nvCxnSpPr>
        <p:spPr>
          <a:xfrm rot="5400000">
            <a:off x="5286375" y="3143250"/>
            <a:ext cx="858838" cy="1588"/>
          </a:xfrm>
          <a:prstGeom prst="curvedConnector3">
            <a:avLst>
              <a:gd name="adj1" fmla="val 5000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en-US" altLang="ja-JP" smtClean="0"/>
              <a:t>SIMD</a:t>
            </a:r>
            <a:r>
              <a:rPr lang="ja-JP" altLang="en-US" smtClean="0"/>
              <a:t>による線型探索</a:t>
            </a:r>
            <a:endParaRPr lang="ja-JP" altLang="en-US"/>
          </a:p>
        </p:txBody>
      </p:sp>
      <p:sp>
        <p:nvSpPr>
          <p:cNvPr id="10243" name="コンテンツ プレースホルダ 2"/>
          <p:cNvSpPr>
            <a:spLocks noGrp="1"/>
          </p:cNvSpPr>
          <p:nvPr>
            <p:ph idx="1"/>
          </p:nvPr>
        </p:nvSpPr>
        <p:spPr/>
        <p:txBody>
          <a:bodyPr/>
          <a:lstStyle/>
          <a:p>
            <a:r>
              <a:rPr lang="ja-JP" altLang="en-US" smtClean="0"/>
              <a:t>処理概要</a:t>
            </a:r>
            <a:endParaRPr lang="en-US" altLang="ja-JP" smtClean="0"/>
          </a:p>
          <a:p>
            <a:pPr lvl="1"/>
            <a:r>
              <a:rPr lang="en-US" altLang="ja-JP" smtClean="0"/>
              <a:t>128x2</a:t>
            </a:r>
            <a:r>
              <a:rPr lang="ja-JP" altLang="en-US" smtClean="0"/>
              <a:t>ごとに処理すれば分岐は最大</a:t>
            </a:r>
            <a:r>
              <a:rPr lang="en-US" altLang="ja-JP" smtClean="0"/>
              <a:t>16</a:t>
            </a:r>
            <a:r>
              <a:rPr lang="ja-JP" altLang="en-US" smtClean="0"/>
              <a:t>回</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10245" name="スライド番号プレースホルダ 4"/>
          <p:cNvSpPr>
            <a:spLocks noGrp="1"/>
          </p:cNvSpPr>
          <p:nvPr>
            <p:ph type="sldNum" sz="quarter" idx="12"/>
          </p:nvPr>
        </p:nvSpPr>
        <p:spPr>
          <a:noFill/>
        </p:spPr>
        <p:txBody>
          <a:bodyPr/>
          <a:lstStyle/>
          <a:p>
            <a:fld id="{16E905BD-2E92-4E51-9B49-8C0D3A747ED0}" type="slidenum">
              <a:rPr lang="en-US" altLang="ja-JP" smtClean="0"/>
              <a:pPr/>
              <a:t>11</a:t>
            </a:fld>
            <a:r>
              <a:rPr lang="en-US" altLang="ja-JP" smtClean="0"/>
              <a:t>/40</a:t>
            </a:r>
            <a:endParaRPr lang="en-US" altLang="ja-JP"/>
          </a:p>
        </p:txBody>
      </p:sp>
      <p:sp>
        <p:nvSpPr>
          <p:cNvPr id="6" name="正方形/長方形 5"/>
          <p:cNvSpPr/>
          <p:nvPr/>
        </p:nvSpPr>
        <p:spPr>
          <a:xfrm>
            <a:off x="1285875" y="1714500"/>
            <a:ext cx="5429250" cy="2500313"/>
          </a:xfrm>
          <a:prstGeom prst="rect">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フリーフォーム 9"/>
          <p:cNvSpPr/>
          <p:nvPr/>
        </p:nvSpPr>
        <p:spPr>
          <a:xfrm>
            <a:off x="1285875" y="2000250"/>
            <a:ext cx="5413375" cy="1839913"/>
          </a:xfrm>
          <a:custGeom>
            <a:avLst/>
            <a:gdLst>
              <a:gd name="connsiteX0" fmla="*/ 0 w 5523346"/>
              <a:gd name="connsiteY0" fmla="*/ 1839575 h 1839575"/>
              <a:gd name="connsiteX1" fmla="*/ 544945 w 5523346"/>
              <a:gd name="connsiteY1" fmla="*/ 1737975 h 1839575"/>
              <a:gd name="connsiteX2" fmla="*/ 1043709 w 5523346"/>
              <a:gd name="connsiteY2" fmla="*/ 1544011 h 1839575"/>
              <a:gd name="connsiteX3" fmla="*/ 1681018 w 5523346"/>
              <a:gd name="connsiteY3" fmla="*/ 1442411 h 1839575"/>
              <a:gd name="connsiteX4" fmla="*/ 2124364 w 5523346"/>
              <a:gd name="connsiteY4" fmla="*/ 1350048 h 1839575"/>
              <a:gd name="connsiteX5" fmla="*/ 2909454 w 5523346"/>
              <a:gd name="connsiteY5" fmla="*/ 1146848 h 1839575"/>
              <a:gd name="connsiteX6" fmla="*/ 3565236 w 5523346"/>
              <a:gd name="connsiteY6" fmla="*/ 1128375 h 1839575"/>
              <a:gd name="connsiteX7" fmla="*/ 4017818 w 5523346"/>
              <a:gd name="connsiteY7" fmla="*/ 657321 h 1839575"/>
              <a:gd name="connsiteX8" fmla="*/ 4405745 w 5523346"/>
              <a:gd name="connsiteY8" fmla="*/ 583430 h 1839575"/>
              <a:gd name="connsiteX9" fmla="*/ 4701309 w 5523346"/>
              <a:gd name="connsiteY9" fmla="*/ 315575 h 1839575"/>
              <a:gd name="connsiteX10" fmla="*/ 5403273 w 5523346"/>
              <a:gd name="connsiteY10" fmla="*/ 47721 h 1839575"/>
              <a:gd name="connsiteX11" fmla="*/ 5421745 w 5523346"/>
              <a:gd name="connsiteY11" fmla="*/ 29248 h 183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23346" h="1839575">
                <a:moveTo>
                  <a:pt x="0" y="1839575"/>
                </a:moveTo>
                <a:cubicBezTo>
                  <a:pt x="185497" y="1813405"/>
                  <a:pt x="370994" y="1787236"/>
                  <a:pt x="544945" y="1737975"/>
                </a:cubicBezTo>
                <a:cubicBezTo>
                  <a:pt x="718896" y="1688714"/>
                  <a:pt x="854364" y="1593272"/>
                  <a:pt x="1043709" y="1544011"/>
                </a:cubicBezTo>
                <a:cubicBezTo>
                  <a:pt x="1233054" y="1494750"/>
                  <a:pt x="1500909" y="1474738"/>
                  <a:pt x="1681018" y="1442411"/>
                </a:cubicBezTo>
                <a:cubicBezTo>
                  <a:pt x="1861127" y="1410084"/>
                  <a:pt x="1919625" y="1399309"/>
                  <a:pt x="2124364" y="1350048"/>
                </a:cubicBezTo>
                <a:cubicBezTo>
                  <a:pt x="2329103" y="1300787"/>
                  <a:pt x="2669309" y="1183793"/>
                  <a:pt x="2909454" y="1146848"/>
                </a:cubicBezTo>
                <a:cubicBezTo>
                  <a:pt x="3149599" y="1109903"/>
                  <a:pt x="3380509" y="1209963"/>
                  <a:pt x="3565236" y="1128375"/>
                </a:cubicBezTo>
                <a:cubicBezTo>
                  <a:pt x="3749963" y="1046787"/>
                  <a:pt x="3877733" y="748145"/>
                  <a:pt x="4017818" y="657321"/>
                </a:cubicBezTo>
                <a:cubicBezTo>
                  <a:pt x="4157903" y="566497"/>
                  <a:pt x="4291830" y="640388"/>
                  <a:pt x="4405745" y="583430"/>
                </a:cubicBezTo>
                <a:cubicBezTo>
                  <a:pt x="4519660" y="526472"/>
                  <a:pt x="4535054" y="404860"/>
                  <a:pt x="4701309" y="315575"/>
                </a:cubicBezTo>
                <a:cubicBezTo>
                  <a:pt x="4867564" y="226290"/>
                  <a:pt x="5283200" y="95442"/>
                  <a:pt x="5403273" y="47721"/>
                </a:cubicBezTo>
                <a:cubicBezTo>
                  <a:pt x="5523346" y="0"/>
                  <a:pt x="5472545" y="14624"/>
                  <a:pt x="5421745" y="29248"/>
                </a:cubicBezTo>
              </a:path>
            </a:pathLst>
          </a:cu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cxnSp>
        <p:nvCxnSpPr>
          <p:cNvPr id="12" name="直線コネクタ 11"/>
          <p:cNvCxnSpPr/>
          <p:nvPr/>
        </p:nvCxnSpPr>
        <p:spPr>
          <a:xfrm>
            <a:off x="1285875" y="2928938"/>
            <a:ext cx="5429250" cy="158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rot="5400000" flipH="1" flipV="1">
            <a:off x="-537368" y="2964656"/>
            <a:ext cx="250190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1214414" y="4429132"/>
            <a:ext cx="600075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6715125" y="3929063"/>
            <a:ext cx="2262188" cy="369887"/>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ja-JP" altLang="en-US">
                <a:latin typeface="Courier New" pitchFamily="49" charset="0"/>
                <a:ea typeface="HG丸ｺﾞｼｯｸM-PRO" pitchFamily="50" charset="-128"/>
                <a:cs typeface="Courier New" pitchFamily="49" charset="0"/>
              </a:rPr>
              <a:t>配列のインデックス</a:t>
            </a:r>
          </a:p>
        </p:txBody>
      </p:sp>
      <p:sp>
        <p:nvSpPr>
          <p:cNvPr id="22" name="テキスト ボックス 21"/>
          <p:cNvSpPr txBox="1"/>
          <p:nvPr/>
        </p:nvSpPr>
        <p:spPr>
          <a:xfrm>
            <a:off x="143174" y="2071688"/>
            <a:ext cx="461665" cy="1015663"/>
          </a:xfrm>
          <a:prstGeom prst="rect">
            <a:avLst/>
          </a:prstGeom>
          <a:solidFill>
            <a:schemeClr val="accent5"/>
          </a:solidFill>
          <a:ln w="19050" cap="rnd">
            <a:solidFill>
              <a:schemeClr val="tx2">
                <a:lumMod val="60000"/>
                <a:lumOff val="40000"/>
              </a:schemeClr>
            </a:solidFill>
          </a:ln>
        </p:spPr>
        <p:txBody>
          <a:bodyPr vert="eaVert" wrap="none">
            <a:spAutoFit/>
          </a:bodyPr>
          <a:lstStyle/>
          <a:p>
            <a:pPr>
              <a:defRPr/>
            </a:pPr>
            <a:r>
              <a:rPr lang="ja-JP" altLang="en-US">
                <a:latin typeface="HG丸ｺﾞｼｯｸM-PRO" pitchFamily="50" charset="-128"/>
                <a:ea typeface="HG丸ｺﾞｼｯｸM-PRO" pitchFamily="50" charset="-128"/>
                <a:cs typeface="Courier New" pitchFamily="49" charset="0"/>
              </a:rPr>
              <a:t>配列の値</a:t>
            </a:r>
          </a:p>
        </p:txBody>
      </p:sp>
      <p:sp>
        <p:nvSpPr>
          <p:cNvPr id="23" name="テキスト ボックス 22"/>
          <p:cNvSpPr txBox="1"/>
          <p:nvPr/>
        </p:nvSpPr>
        <p:spPr>
          <a:xfrm>
            <a:off x="7000875" y="2714625"/>
            <a:ext cx="877888" cy="369888"/>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ja-JP" altLang="en-US">
                <a:latin typeface="HG丸ｺﾞｼｯｸM-PRO" pitchFamily="50" charset="-128"/>
                <a:ea typeface="HG丸ｺﾞｼｯｸM-PRO" pitchFamily="50" charset="-128"/>
                <a:cs typeface="Courier New" pitchFamily="49" charset="0"/>
              </a:rPr>
              <a:t>入力値</a:t>
            </a:r>
          </a:p>
        </p:txBody>
      </p:sp>
      <p:sp>
        <p:nvSpPr>
          <p:cNvPr id="24" name="テキスト ボックス 23"/>
          <p:cNvSpPr txBox="1"/>
          <p:nvPr/>
        </p:nvSpPr>
        <p:spPr>
          <a:xfrm>
            <a:off x="4357688" y="6202363"/>
            <a:ext cx="2492375" cy="369887"/>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ja-JP" altLang="en-US">
                <a:latin typeface="HG丸ｺﾞｼｯｸM-PRO" pitchFamily="50" charset="-128"/>
                <a:ea typeface="HG丸ｺﾞｼｯｸM-PRO" pitchFamily="50" charset="-128"/>
                <a:cs typeface="Courier New" pitchFamily="49" charset="0"/>
              </a:rPr>
              <a:t>欲しいインデックス値</a:t>
            </a:r>
          </a:p>
        </p:txBody>
      </p:sp>
      <p:cxnSp>
        <p:nvCxnSpPr>
          <p:cNvPr id="25" name="直線矢印コネクタ 24"/>
          <p:cNvCxnSpPr/>
          <p:nvPr/>
        </p:nvCxnSpPr>
        <p:spPr>
          <a:xfrm rot="5400000">
            <a:off x="3358356" y="4571207"/>
            <a:ext cx="3286125" cy="1588"/>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214282" y="4572008"/>
            <a:ext cx="4746625" cy="369888"/>
          </a:xfrm>
          <a:prstGeom prst="rect">
            <a:avLst/>
          </a:prstGeom>
          <a:solidFill>
            <a:srgbClr val="FFC000"/>
          </a:solidFill>
          <a:ln w="19050" cap="rnd">
            <a:solidFill>
              <a:schemeClr val="tx2">
                <a:lumMod val="60000"/>
                <a:lumOff val="40000"/>
              </a:schemeClr>
            </a:solidFill>
          </a:ln>
        </p:spPr>
        <p:txBody>
          <a:bodyPr wrap="none">
            <a:spAutoFit/>
          </a:bodyPr>
          <a:lstStyle/>
          <a:p>
            <a:pPr>
              <a:defRPr/>
            </a:pPr>
            <a:r>
              <a:rPr lang="en-US" altLang="ja-JP">
                <a:latin typeface="Courier New" pitchFamily="49" charset="0"/>
                <a:ea typeface="HG丸ｺﾞｼｯｸM-PRO" pitchFamily="50" charset="-128"/>
                <a:cs typeface="Courier New" pitchFamily="49" charset="0"/>
              </a:rPr>
              <a:t>cmplt</a:t>
            </a:r>
            <a:r>
              <a:rPr lang="ja-JP" altLang="en-US">
                <a:latin typeface="Courier New" pitchFamily="49" charset="0"/>
                <a:ea typeface="HG丸ｺﾞｼｯｸM-PRO" pitchFamily="50" charset="-128"/>
                <a:cs typeface="Courier New" pitchFamily="49" charset="0"/>
              </a:rPr>
              <a:t>の結果</a:t>
            </a:r>
            <a:r>
              <a:rPr lang="en-US" altLang="ja-JP">
                <a:latin typeface="Courier New" pitchFamily="49" charset="0"/>
                <a:ea typeface="HG丸ｺﾞｼｯｸM-PRO" pitchFamily="50" charset="-128"/>
                <a:cs typeface="Courier New" pitchFamily="49" charset="0"/>
              </a:rPr>
              <a:t>(32byte</a:t>
            </a:r>
            <a:r>
              <a:rPr lang="ja-JP" altLang="en-US">
                <a:latin typeface="Courier New" pitchFamily="49" charset="0"/>
                <a:ea typeface="HG丸ｺﾞｼｯｸM-PRO" pitchFamily="50" charset="-128"/>
                <a:cs typeface="Courier New" pitchFamily="49" charset="0"/>
              </a:rPr>
              <a:t>単位で大まかに取得</a:t>
            </a:r>
            <a:r>
              <a:rPr lang="en-US" altLang="ja-JP">
                <a:latin typeface="Courier New" pitchFamily="49" charset="0"/>
                <a:ea typeface="HG丸ｺﾞｼｯｸM-PRO" pitchFamily="50" charset="-128"/>
                <a:cs typeface="Courier New" pitchFamily="49" charset="0"/>
              </a:rPr>
              <a:t>)</a:t>
            </a:r>
            <a:endParaRPr lang="ja-JP" altLang="en-US">
              <a:latin typeface="Courier New" pitchFamily="49" charset="0"/>
              <a:ea typeface="HG丸ｺﾞｼｯｸM-PRO" pitchFamily="50" charset="-128"/>
              <a:cs typeface="Courier New" pitchFamily="49" charset="0"/>
            </a:endParaRPr>
          </a:p>
        </p:txBody>
      </p:sp>
      <p:sp>
        <p:nvSpPr>
          <p:cNvPr id="36" name="テキスト ボックス 35"/>
          <p:cNvSpPr txBox="1"/>
          <p:nvPr/>
        </p:nvSpPr>
        <p:spPr>
          <a:xfrm>
            <a:off x="1357313" y="4987925"/>
            <a:ext cx="5335587" cy="369888"/>
          </a:xfrm>
          <a:prstGeom prst="rect">
            <a:avLst/>
          </a:prstGeom>
          <a:solidFill>
            <a:schemeClr val="accent5"/>
          </a:solidFill>
          <a:ln w="19050" cap="rnd">
            <a:solidFill>
              <a:schemeClr val="tx2">
                <a:lumMod val="60000"/>
                <a:lumOff val="40000"/>
              </a:schemeClr>
            </a:solidFill>
          </a:ln>
        </p:spPr>
        <p:txBody>
          <a:bodyPr>
            <a:spAutoFit/>
          </a:bodyPr>
          <a:lstStyle/>
          <a:p>
            <a:pPr>
              <a:defRPr/>
            </a:pPr>
            <a:r>
              <a:rPr lang="en-US" altLang="ja-JP">
                <a:latin typeface="Courier New" pitchFamily="49" charset="0"/>
                <a:ea typeface="HG丸ｺﾞｼｯｸM-PRO" pitchFamily="50" charset="-128"/>
                <a:cs typeface="Courier New" pitchFamily="49" charset="0"/>
              </a:rPr>
              <a:t>0000000000000000000000000ffff....</a:t>
            </a:r>
            <a:endParaRPr lang="ja-JP" altLang="en-US">
              <a:latin typeface="Courier New" pitchFamily="49" charset="0"/>
              <a:ea typeface="HG丸ｺﾞｼｯｸM-PRO" pitchFamily="50" charset="-128"/>
              <a:cs typeface="Courier New" pitchFamily="49" charset="0"/>
            </a:endParaRPr>
          </a:p>
        </p:txBody>
      </p:sp>
      <p:sp>
        <p:nvSpPr>
          <p:cNvPr id="37" name="テキスト ボックス 36"/>
          <p:cNvSpPr txBox="1"/>
          <p:nvPr/>
        </p:nvSpPr>
        <p:spPr>
          <a:xfrm>
            <a:off x="6000760" y="5572140"/>
            <a:ext cx="1982788" cy="369887"/>
          </a:xfrm>
          <a:prstGeom prst="rect">
            <a:avLst/>
          </a:prstGeom>
          <a:solidFill>
            <a:srgbClr val="FFC000"/>
          </a:solidFill>
          <a:ln w="19050" cap="rnd">
            <a:solidFill>
              <a:schemeClr val="tx2">
                <a:lumMod val="60000"/>
                <a:lumOff val="40000"/>
              </a:schemeClr>
            </a:solidFill>
          </a:ln>
        </p:spPr>
        <p:txBody>
          <a:bodyPr wrap="none">
            <a:spAutoFit/>
          </a:bodyPr>
          <a:lstStyle/>
          <a:p>
            <a:pPr>
              <a:defRPr/>
            </a:pPr>
            <a:r>
              <a:rPr lang="en-US" altLang="ja-JP">
                <a:latin typeface="Courier New" pitchFamily="49" charset="0"/>
                <a:ea typeface="HG丸ｺﾞｼｯｸM-PRO" pitchFamily="50" charset="-128"/>
                <a:cs typeface="Courier New" pitchFamily="49" charset="0"/>
              </a:rPr>
              <a:t>bsf</a:t>
            </a:r>
            <a:r>
              <a:rPr lang="ja-JP" altLang="en-US">
                <a:latin typeface="Courier New" pitchFamily="49" charset="0"/>
                <a:ea typeface="HG丸ｺﾞｼｯｸM-PRO" pitchFamily="50" charset="-128"/>
                <a:cs typeface="Courier New" pitchFamily="49" charset="0"/>
              </a:rPr>
              <a:t>で詳細に取得</a:t>
            </a:r>
          </a:p>
        </p:txBody>
      </p:sp>
      <p:sp>
        <p:nvSpPr>
          <p:cNvPr id="39" name="テキスト ボックス 38"/>
          <p:cNvSpPr txBox="1"/>
          <p:nvPr/>
        </p:nvSpPr>
        <p:spPr>
          <a:xfrm>
            <a:off x="4357688" y="5643563"/>
            <a:ext cx="1571634" cy="369332"/>
          </a:xfrm>
          <a:prstGeom prst="rect">
            <a:avLst/>
          </a:prstGeom>
          <a:solidFill>
            <a:schemeClr val="accent5"/>
          </a:solidFill>
          <a:ln w="19050" cap="rnd">
            <a:solidFill>
              <a:schemeClr val="tx2">
                <a:lumMod val="60000"/>
                <a:lumOff val="40000"/>
              </a:schemeClr>
            </a:solidFill>
          </a:ln>
        </p:spPr>
        <p:txBody>
          <a:bodyPr wrap="square">
            <a:spAutoFit/>
          </a:bodyPr>
          <a:lstStyle/>
          <a:p>
            <a:pPr>
              <a:defRPr/>
            </a:pPr>
            <a:r>
              <a:rPr lang="en-US" altLang="ja-JP">
                <a:latin typeface="Courier New" pitchFamily="49" charset="0"/>
                <a:ea typeface="HG丸ｺﾞｼｯｸM-PRO" pitchFamily="50" charset="-128"/>
                <a:cs typeface="Courier New" pitchFamily="49" charset="0"/>
              </a:rPr>
              <a:t>00001111..</a:t>
            </a:r>
            <a:endParaRPr lang="ja-JP" altLang="en-US">
              <a:latin typeface="Courier New" pitchFamily="49" charset="0"/>
              <a:ea typeface="HG丸ｺﾞｼｯｸM-PRO" pitchFamily="50" charset="-128"/>
              <a:cs typeface="Courier New" pitchFamily="49" charset="0"/>
            </a:endParaRPr>
          </a:p>
        </p:txBody>
      </p:sp>
      <p:cxnSp>
        <p:nvCxnSpPr>
          <p:cNvPr id="41" name="直線コネクタ 40"/>
          <p:cNvCxnSpPr/>
          <p:nvPr/>
        </p:nvCxnSpPr>
        <p:spPr>
          <a:xfrm rot="16200000" flipH="1">
            <a:off x="4143376" y="5429250"/>
            <a:ext cx="285750" cy="14287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rot="5400000">
            <a:off x="5786438" y="5429250"/>
            <a:ext cx="285750" cy="14287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5400000">
            <a:off x="5822950" y="5180013"/>
            <a:ext cx="357187" cy="15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a:off x="4037013" y="5178425"/>
            <a:ext cx="357188" cy="158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右矢印 25"/>
          <p:cNvSpPr/>
          <p:nvPr/>
        </p:nvSpPr>
        <p:spPr>
          <a:xfrm>
            <a:off x="1357290" y="2000240"/>
            <a:ext cx="3500462" cy="1643074"/>
          </a:xfrm>
          <a:prstGeom prst="rightArrow">
            <a:avLst/>
          </a:prstGeom>
          <a:solidFill>
            <a:srgbClr val="FF0000">
              <a:alpha val="1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en-US" altLang="ja-JP" smtClean="0"/>
              <a:t>Range Coder</a:t>
            </a:r>
            <a:r>
              <a:rPr lang="ja-JP" altLang="en-US" smtClean="0"/>
              <a:t>の復号処理</a:t>
            </a:r>
            <a:endParaRPr lang="ja-JP" altLang="en-US"/>
          </a:p>
        </p:txBody>
      </p:sp>
      <p:sp>
        <p:nvSpPr>
          <p:cNvPr id="11267" name="コンテンツ プレースホルダ 2"/>
          <p:cNvSpPr>
            <a:spLocks noGrp="1"/>
          </p:cNvSpPr>
          <p:nvPr>
            <p:ph idx="1"/>
          </p:nvPr>
        </p:nvSpPr>
        <p:spPr/>
        <p:txBody>
          <a:bodyPr/>
          <a:lstStyle/>
          <a:p>
            <a:r>
              <a:rPr lang="ja-JP" altLang="en-US" smtClean="0"/>
              <a:t>実際のコード</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11269" name="スライド番号プレースホルダ 4"/>
          <p:cNvSpPr>
            <a:spLocks noGrp="1"/>
          </p:cNvSpPr>
          <p:nvPr>
            <p:ph type="sldNum" sz="quarter" idx="12"/>
          </p:nvPr>
        </p:nvSpPr>
        <p:spPr>
          <a:noFill/>
        </p:spPr>
        <p:txBody>
          <a:bodyPr/>
          <a:lstStyle/>
          <a:p>
            <a:fld id="{B1BDEE87-BE2F-4564-B52D-3EFA08C76EF3}" type="slidenum">
              <a:rPr lang="en-US" altLang="ja-JP" smtClean="0"/>
              <a:pPr/>
              <a:t>12</a:t>
            </a:fld>
            <a:r>
              <a:rPr lang="en-US" altLang="ja-JP" smtClean="0"/>
              <a:t>/40</a:t>
            </a:r>
            <a:endParaRPr lang="en-US" altLang="ja-JP"/>
          </a:p>
        </p:txBody>
      </p:sp>
      <p:sp>
        <p:nvSpPr>
          <p:cNvPr id="6" name="テキスト ボックス 5"/>
          <p:cNvSpPr txBox="1"/>
          <p:nvPr/>
        </p:nvSpPr>
        <p:spPr>
          <a:xfrm>
            <a:off x="357188" y="1357313"/>
            <a:ext cx="7904162" cy="5078412"/>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a:latin typeface="Courier New" pitchFamily="49" charset="0"/>
                <a:ea typeface="HG丸ｺﾞｼｯｸM-PRO" pitchFamily="50" charset="-128"/>
                <a:cs typeface="Courier New" pitchFamily="49" charset="0"/>
              </a:rPr>
              <a:t>int getIndex2(const short *inBuf, size_t num, short val)</a:t>
            </a:r>
          </a:p>
          <a:p>
            <a:pPr>
              <a:defRPr/>
            </a:pPr>
            <a:r>
              <a:rPr lang="en-US" altLang="ja-JP">
                <a:latin typeface="Courier New" pitchFamily="49" charset="0"/>
                <a:ea typeface="HG丸ｺﾞｼｯｸM-PRO" pitchFamily="50" charset="-128"/>
                <a:cs typeface="Courier New" pitchFamily="49" charset="0"/>
              </a:rPr>
              <a:t>{</a:t>
            </a:r>
          </a:p>
          <a:p>
            <a:pPr>
              <a:defRPr/>
            </a:pPr>
            <a:r>
              <a:rPr lang="en-US" altLang="ja-JP">
                <a:latin typeface="Courier New" pitchFamily="49" charset="0"/>
                <a:ea typeface="HG丸ｺﾞｼｯｸM-PRO" pitchFamily="50" charset="-128"/>
                <a:cs typeface="Courier New" pitchFamily="49" charset="0"/>
              </a:rPr>
              <a:t>    if (inBuf[0] &gt; val) return 0;</a:t>
            </a:r>
          </a:p>
          <a:p>
            <a:pPr>
              <a:defRPr/>
            </a:pPr>
            <a:r>
              <a:rPr lang="en-US" altLang="ja-JP">
                <a:latin typeface="Courier New" pitchFamily="49" charset="0"/>
                <a:ea typeface="HG丸ｺﾞｼｯｸM-PRO" pitchFamily="50" charset="-128"/>
                <a:cs typeface="Courier New" pitchFamily="49" charset="0"/>
              </a:rPr>
              <a:t>    __m128i v = _mm_set1_epi16(val);</a:t>
            </a:r>
          </a:p>
          <a:p>
            <a:pPr>
              <a:defRPr/>
            </a:pPr>
            <a:r>
              <a:rPr lang="en-US" altLang="ja-JP">
                <a:latin typeface="Courier New" pitchFamily="49" charset="0"/>
                <a:ea typeface="HG丸ｺﾞｼｯｸM-PRO" pitchFamily="50" charset="-128"/>
                <a:cs typeface="Courier New" pitchFamily="49" charset="0"/>
              </a:rPr>
              <a:t>    size_t i, mask = 0;</a:t>
            </a:r>
          </a:p>
          <a:p>
            <a:pPr>
              <a:defRPr/>
            </a:pPr>
            <a:r>
              <a:rPr lang="en-US" altLang="ja-JP">
                <a:latin typeface="Courier New" pitchFamily="49" charset="0"/>
                <a:ea typeface="HG丸ｺﾞｼｯｸM-PRO" pitchFamily="50" charset="-128"/>
                <a:cs typeface="Courier New" pitchFamily="49" charset="0"/>
              </a:rPr>
              <a:t>    for (i = 0; i &lt; num; i += 16) {</a:t>
            </a:r>
          </a:p>
          <a:p>
            <a:pPr>
              <a:defRPr/>
            </a:pPr>
            <a:r>
              <a:rPr lang="en-US" altLang="ja-JP">
                <a:latin typeface="Courier New" pitchFamily="49" charset="0"/>
                <a:ea typeface="HG丸ｺﾞｼｯｸM-PRO" pitchFamily="50" charset="-128"/>
                <a:cs typeface="Courier New" pitchFamily="49" charset="0"/>
              </a:rPr>
              <a:t>        __m128i x = *(const __m128i*)&amp;inBuf[i];</a:t>
            </a:r>
          </a:p>
          <a:p>
            <a:pPr>
              <a:defRPr/>
            </a:pPr>
            <a:r>
              <a:rPr lang="en-US" altLang="ja-JP">
                <a:latin typeface="Courier New" pitchFamily="49" charset="0"/>
                <a:ea typeface="HG丸ｺﾞｼｯｸM-PRO" pitchFamily="50" charset="-128"/>
                <a:cs typeface="Courier New" pitchFamily="49" charset="0"/>
              </a:rPr>
              <a:t>        __m128i y = *(const __m128i*)&amp;inBuf[i + 8];</a:t>
            </a:r>
          </a:p>
          <a:p>
            <a:pPr>
              <a:defRPr/>
            </a:pPr>
            <a:r>
              <a:rPr lang="en-US" altLang="ja-JP">
                <a:latin typeface="Courier New" pitchFamily="49" charset="0"/>
                <a:ea typeface="HG丸ｺﾞｼｯｸM-PRO" pitchFamily="50" charset="-128"/>
                <a:cs typeface="Courier New" pitchFamily="49" charset="0"/>
              </a:rPr>
              <a:t>        __m128i a = </a:t>
            </a:r>
            <a:r>
              <a:rPr lang="en-US" altLang="ja-JP">
                <a:solidFill>
                  <a:srgbClr val="FF0000"/>
                </a:solidFill>
                <a:latin typeface="Courier New" pitchFamily="49" charset="0"/>
                <a:ea typeface="HG丸ｺﾞｼｯｸM-PRO" pitchFamily="50" charset="-128"/>
                <a:cs typeface="Courier New" pitchFamily="49" charset="0"/>
              </a:rPr>
              <a:t>_mm_cmplt_epi16(v, x);</a:t>
            </a:r>
          </a:p>
          <a:p>
            <a:pPr>
              <a:defRPr/>
            </a:pPr>
            <a:r>
              <a:rPr lang="en-US" altLang="ja-JP">
                <a:latin typeface="Courier New" pitchFamily="49" charset="0"/>
                <a:ea typeface="HG丸ｺﾞｼｯｸM-PRO" pitchFamily="50" charset="-128"/>
                <a:cs typeface="Courier New" pitchFamily="49" charset="0"/>
              </a:rPr>
              <a:t>        __m128i b = </a:t>
            </a:r>
            <a:r>
              <a:rPr lang="en-US" altLang="ja-JP">
                <a:solidFill>
                  <a:srgbClr val="FF0000"/>
                </a:solidFill>
                <a:latin typeface="Courier New" pitchFamily="49" charset="0"/>
                <a:ea typeface="HG丸ｺﾞｼｯｸM-PRO" pitchFamily="50" charset="-128"/>
                <a:cs typeface="Courier New" pitchFamily="49" charset="0"/>
              </a:rPr>
              <a:t>_mm_cmplt_epi16(v, y);</a:t>
            </a:r>
          </a:p>
          <a:p>
            <a:pPr>
              <a:defRPr/>
            </a:pPr>
            <a:r>
              <a:rPr lang="en-US" altLang="ja-JP">
                <a:latin typeface="Courier New" pitchFamily="49" charset="0"/>
                <a:ea typeface="HG丸ｺﾞｼｯｸM-PRO" pitchFamily="50" charset="-128"/>
                <a:cs typeface="Courier New" pitchFamily="49" charset="0"/>
              </a:rPr>
              <a:t>         mask = (_mm_movemask_epi8(b) &lt;&lt; 16)</a:t>
            </a:r>
          </a:p>
          <a:p>
            <a:pPr>
              <a:defRPr/>
            </a:pPr>
            <a:r>
              <a:rPr lang="en-US" altLang="ja-JP">
                <a:latin typeface="Courier New" pitchFamily="49" charset="0"/>
                <a:ea typeface="HG丸ｺﾞｼｯｸM-PRO" pitchFamily="50" charset="-128"/>
                <a:cs typeface="Courier New" pitchFamily="49" charset="0"/>
              </a:rPr>
              <a:t>                      | _mm_movemask_epi8(a);</a:t>
            </a:r>
          </a:p>
          <a:p>
            <a:pPr>
              <a:defRPr/>
            </a:pPr>
            <a:r>
              <a:rPr lang="en-US" altLang="ja-JP">
                <a:latin typeface="Courier New" pitchFamily="49" charset="0"/>
                <a:ea typeface="HG丸ｺﾞｼｯｸM-PRO" pitchFamily="50" charset="-128"/>
                <a:cs typeface="Courier New" pitchFamily="49" charset="0"/>
              </a:rPr>
              <a:t>        if (mask) {</a:t>
            </a:r>
          </a:p>
          <a:p>
            <a:pPr>
              <a:defRPr/>
            </a:pPr>
            <a:r>
              <a:rPr lang="en-US" altLang="ja-JP">
                <a:latin typeface="Courier New" pitchFamily="49" charset="0"/>
                <a:ea typeface="HG丸ｺﾞｼｯｸM-PRO" pitchFamily="50" charset="-128"/>
                <a:cs typeface="Courier New" pitchFamily="49" charset="0"/>
              </a:rPr>
              <a:t>            return </a:t>
            </a:r>
            <a:r>
              <a:rPr lang="en-US" altLang="ja-JP">
                <a:solidFill>
                  <a:srgbClr val="FF0000"/>
                </a:solidFill>
                <a:latin typeface="Courier New" pitchFamily="49" charset="0"/>
                <a:ea typeface="HG丸ｺﾞｼｯｸM-PRO" pitchFamily="50" charset="-128"/>
                <a:cs typeface="Courier New" pitchFamily="49" charset="0"/>
              </a:rPr>
              <a:t>i + (bsf(mask) &gt;&gt; 1);</a:t>
            </a:r>
          </a:p>
          <a:p>
            <a:pPr>
              <a:defRPr/>
            </a:pPr>
            <a:r>
              <a:rPr lang="en-US" altLang="ja-JP">
                <a:latin typeface="Courier New" pitchFamily="49" charset="0"/>
                <a:ea typeface="HG丸ｺﾞｼｯｸM-PRO" pitchFamily="50" charset="-128"/>
                <a:cs typeface="Courier New" pitchFamily="49" charset="0"/>
              </a:rPr>
              <a:t>        }</a:t>
            </a:r>
          </a:p>
          <a:p>
            <a:pPr>
              <a:defRPr/>
            </a:pPr>
            <a:r>
              <a:rPr lang="en-US" altLang="ja-JP">
                <a:latin typeface="Courier New" pitchFamily="49" charset="0"/>
                <a:ea typeface="HG丸ｺﾞｼｯｸM-PRO" pitchFamily="50" charset="-128"/>
                <a:cs typeface="Courier New" pitchFamily="49" charset="0"/>
              </a:rPr>
              <a:t>    }</a:t>
            </a:r>
          </a:p>
          <a:p>
            <a:pPr>
              <a:defRPr/>
            </a:pPr>
            <a:r>
              <a:rPr lang="en-US" altLang="ja-JP">
                <a:latin typeface="Courier New" pitchFamily="49" charset="0"/>
                <a:ea typeface="HG丸ｺﾞｼｯｸM-PRO" pitchFamily="50" charset="-128"/>
                <a:cs typeface="Courier New" pitchFamily="49" charset="0"/>
              </a:rPr>
              <a:t>    return -1;</a:t>
            </a:r>
          </a:p>
          <a:p>
            <a:pPr>
              <a:defRPr/>
            </a:pPr>
            <a:r>
              <a:rPr lang="en-US" altLang="ja-JP">
                <a:latin typeface="Courier New" pitchFamily="49" charset="0"/>
                <a:ea typeface="HG丸ｺﾞｼｯｸM-PRO" pitchFamily="50" charset="-128"/>
                <a:cs typeface="Courier New" pitchFamily="49" charset="0"/>
              </a:rPr>
              <a:t>}</a:t>
            </a:r>
            <a:endParaRPr lang="ja-JP" altLang="en-US">
              <a:latin typeface="Courier New" pitchFamily="49" charset="0"/>
              <a:ea typeface="HG丸ｺﾞｼｯｸM-PRO" pitchFamily="50" charset="-128"/>
              <a:cs typeface="Courier New" pitchFamily="49" charset="0"/>
            </a:endParaRPr>
          </a:p>
        </p:txBody>
      </p:sp>
      <p:sp>
        <p:nvSpPr>
          <p:cNvPr id="8" name="テキスト ボックス 7"/>
          <p:cNvSpPr txBox="1"/>
          <p:nvPr/>
        </p:nvSpPr>
        <p:spPr>
          <a:xfrm>
            <a:off x="6643702" y="3714752"/>
            <a:ext cx="1569660" cy="369332"/>
          </a:xfrm>
          <a:prstGeom prst="rect">
            <a:avLst/>
          </a:prstGeom>
          <a:solidFill>
            <a:srgbClr val="FF9900"/>
          </a:solidFill>
          <a:ln w="19050" cap="rnd">
            <a:solidFill>
              <a:schemeClr val="tx2">
                <a:lumMod val="60000"/>
                <a:lumOff val="40000"/>
              </a:schemeClr>
            </a:solidFill>
          </a:ln>
        </p:spPr>
        <p:txBody>
          <a:bodyPr wrap="none">
            <a:spAutoFit/>
          </a:bodyPr>
          <a:lstStyle/>
          <a:p>
            <a:pPr>
              <a:defRPr/>
            </a:pPr>
            <a:r>
              <a:rPr lang="ja-JP" altLang="en-US" smtClean="0">
                <a:latin typeface="Courier New" pitchFamily="49" charset="0"/>
                <a:ea typeface="HG丸ｺﾞｼｯｸM-PRO" pitchFamily="50" charset="-128"/>
                <a:cs typeface="Courier New" pitchFamily="49" charset="0"/>
              </a:rPr>
              <a:t>大雑把な比較</a:t>
            </a:r>
            <a:endParaRPr lang="ja-JP" altLang="en-US">
              <a:latin typeface="Courier New" pitchFamily="49" charset="0"/>
              <a:ea typeface="HG丸ｺﾞｼｯｸM-PRO" pitchFamily="50" charset="-128"/>
              <a:cs typeface="Courier New" pitchFamily="49" charset="0"/>
            </a:endParaRPr>
          </a:p>
        </p:txBody>
      </p:sp>
      <p:sp>
        <p:nvSpPr>
          <p:cNvPr id="9" name="テキスト ボックス 8"/>
          <p:cNvSpPr txBox="1"/>
          <p:nvPr/>
        </p:nvSpPr>
        <p:spPr>
          <a:xfrm>
            <a:off x="6357950" y="4929198"/>
            <a:ext cx="1800493" cy="369332"/>
          </a:xfrm>
          <a:prstGeom prst="rect">
            <a:avLst/>
          </a:prstGeom>
          <a:solidFill>
            <a:srgbClr val="FF9900"/>
          </a:solidFill>
          <a:ln w="19050" cap="rnd">
            <a:solidFill>
              <a:schemeClr val="tx2">
                <a:lumMod val="60000"/>
                <a:lumOff val="40000"/>
              </a:schemeClr>
            </a:solidFill>
          </a:ln>
        </p:spPr>
        <p:txBody>
          <a:bodyPr wrap="none">
            <a:spAutoFit/>
          </a:bodyPr>
          <a:lstStyle/>
          <a:p>
            <a:pPr>
              <a:defRPr/>
            </a:pPr>
            <a:r>
              <a:rPr lang="ja-JP" altLang="en-US" smtClean="0">
                <a:latin typeface="Courier New" pitchFamily="49" charset="0"/>
                <a:ea typeface="HG丸ｺﾞｼｯｸM-PRO" pitchFamily="50" charset="-128"/>
                <a:cs typeface="Courier New" pitchFamily="49" charset="0"/>
              </a:rPr>
              <a:t>詳細な値の取得</a:t>
            </a:r>
            <a:endParaRPr lang="ja-JP" altLang="en-US">
              <a:latin typeface="Courier New" pitchFamily="49" charset="0"/>
              <a:ea typeface="HG丸ｺﾞｼｯｸM-PRO" pitchFamily="50" charset="-128"/>
              <a:cs typeface="Courier New"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t>ベンチマーク</a:t>
            </a:r>
            <a:endParaRPr lang="ja-JP" altLang="en-US"/>
          </a:p>
        </p:txBody>
      </p:sp>
      <p:graphicFrame>
        <p:nvGraphicFramePr>
          <p:cNvPr id="15" name="コンテンツ プレースホルダ 8"/>
          <p:cNvGraphicFramePr>
            <a:graphicFrameLocks noGrp="1"/>
          </p:cNvGraphicFramePr>
          <p:nvPr>
            <p:ph idx="1"/>
          </p:nvPr>
        </p:nvGraphicFramePr>
        <p:xfrm>
          <a:off x="785813" y="1357313"/>
          <a:ext cx="7286625" cy="4714875"/>
        </p:xfrm>
        <a:graphic>
          <a:graphicData uri="http://schemas.openxmlformats.org/drawingml/2006/chart">
            <c:chart xmlns:c="http://schemas.openxmlformats.org/drawingml/2006/chart" xmlns:r="http://schemas.openxmlformats.org/officeDocument/2006/relationships" r:id="rId3"/>
          </a:graphicData>
        </a:graphic>
      </p:graphicFrame>
      <p:sp>
        <p:nvSpPr>
          <p:cNvPr id="4" name="フッター プレースホルダ 3"/>
          <p:cNvSpPr>
            <a:spLocks noGrp="1"/>
          </p:cNvSpPr>
          <p:nvPr>
            <p:ph type="ftr" sz="quarter" idx="11"/>
          </p:nvPr>
        </p:nvSpPr>
        <p:spPr/>
        <p:txBody>
          <a:bodyPr/>
          <a:lstStyle/>
          <a:p>
            <a:pPr>
              <a:defRPr/>
            </a:pPr>
            <a:endParaRPr lang="en-US" altLang="ja-JP"/>
          </a:p>
        </p:txBody>
      </p:sp>
      <p:sp>
        <p:nvSpPr>
          <p:cNvPr id="12292" name="スライド番号プレースホルダ 4"/>
          <p:cNvSpPr>
            <a:spLocks noGrp="1"/>
          </p:cNvSpPr>
          <p:nvPr>
            <p:ph type="sldNum" sz="quarter" idx="12"/>
          </p:nvPr>
        </p:nvSpPr>
        <p:spPr>
          <a:noFill/>
        </p:spPr>
        <p:txBody>
          <a:bodyPr/>
          <a:lstStyle/>
          <a:p>
            <a:fld id="{0F48DF3F-39CE-466F-A5E1-FDF7C759A8C5}" type="slidenum">
              <a:rPr lang="en-US" altLang="ja-JP" smtClean="0"/>
              <a:pPr/>
              <a:t>13</a:t>
            </a:fld>
            <a:r>
              <a:rPr lang="en-US" altLang="ja-JP" smtClean="0"/>
              <a:t>/40</a:t>
            </a:r>
            <a:endParaRPr lang="en-US" altLang="ja-JP"/>
          </a:p>
        </p:txBody>
      </p:sp>
      <p:sp>
        <p:nvSpPr>
          <p:cNvPr id="11" name="テキスト ボックス 10"/>
          <p:cNvSpPr txBox="1"/>
          <p:nvPr/>
        </p:nvSpPr>
        <p:spPr>
          <a:xfrm>
            <a:off x="286049" y="2500313"/>
            <a:ext cx="461665" cy="1015663"/>
          </a:xfrm>
          <a:prstGeom prst="rect">
            <a:avLst/>
          </a:prstGeom>
          <a:solidFill>
            <a:schemeClr val="accent5"/>
          </a:solidFill>
          <a:ln w="19050" cap="rnd">
            <a:solidFill>
              <a:schemeClr val="tx2">
                <a:lumMod val="60000"/>
                <a:lumOff val="40000"/>
              </a:schemeClr>
            </a:solidFill>
          </a:ln>
        </p:spPr>
        <p:txBody>
          <a:bodyPr vert="eaVert" wrap="none">
            <a:spAutoFit/>
          </a:bodyPr>
          <a:lstStyle/>
          <a:p>
            <a:pPr>
              <a:defRPr/>
            </a:pPr>
            <a:r>
              <a:rPr lang="ja-JP" altLang="en-US">
                <a:latin typeface="Courier New" pitchFamily="49" charset="0"/>
                <a:ea typeface="HG丸ｺﾞｼｯｸM-PRO" pitchFamily="50" charset="-128"/>
                <a:cs typeface="Courier New" pitchFamily="49" charset="0"/>
              </a:rPr>
              <a:t>処理時間</a:t>
            </a:r>
          </a:p>
        </p:txBody>
      </p:sp>
      <p:sp>
        <p:nvSpPr>
          <p:cNvPr id="12" name="テキスト ボックス 11"/>
          <p:cNvSpPr txBox="1"/>
          <p:nvPr/>
        </p:nvSpPr>
        <p:spPr>
          <a:xfrm>
            <a:off x="4500563" y="6072188"/>
            <a:ext cx="1800225" cy="369887"/>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ja-JP" altLang="en-US">
                <a:latin typeface="Courier New" pitchFamily="49" charset="0"/>
                <a:ea typeface="HG丸ｺﾞｼｯｸM-PRO" pitchFamily="50" charset="-128"/>
                <a:cs typeface="Courier New" pitchFamily="49" charset="0"/>
              </a:rPr>
              <a:t>ターゲットの値</a:t>
            </a:r>
          </a:p>
        </p:txBody>
      </p:sp>
      <p:sp>
        <p:nvSpPr>
          <p:cNvPr id="13" name="角丸四角形 12"/>
          <p:cNvSpPr/>
          <p:nvPr/>
        </p:nvSpPr>
        <p:spPr>
          <a:xfrm>
            <a:off x="2214563" y="3214688"/>
            <a:ext cx="1571625" cy="2286000"/>
          </a:xfrm>
          <a:prstGeom prst="roundRect">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C000"/>
              </a:solidFill>
            </a:endParaRPr>
          </a:p>
        </p:txBody>
      </p:sp>
      <p:sp>
        <p:nvSpPr>
          <p:cNvPr id="14" name="テキスト ボックス 13"/>
          <p:cNvSpPr txBox="1"/>
          <p:nvPr/>
        </p:nvSpPr>
        <p:spPr>
          <a:xfrm>
            <a:off x="1857375" y="2786063"/>
            <a:ext cx="2262188" cy="369887"/>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ja-JP" altLang="en-US">
                <a:latin typeface="Courier New" pitchFamily="49" charset="0"/>
                <a:ea typeface="HG丸ｺﾞｼｯｸM-PRO" pitchFamily="50" charset="-128"/>
                <a:cs typeface="Courier New" pitchFamily="49" charset="0"/>
              </a:rPr>
              <a:t>頻繁に現れるの範囲</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まとめ</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無条件に</a:t>
            </a:r>
            <a:r>
              <a:rPr kumimoji="1" lang="en-US" altLang="ja-JP" smtClean="0"/>
              <a:t>O(logN)</a:t>
            </a:r>
            <a:r>
              <a:rPr kumimoji="1" lang="ja-JP" altLang="en-US" smtClean="0"/>
              <a:t>が</a:t>
            </a:r>
            <a:r>
              <a:rPr kumimoji="1" lang="en-US" altLang="ja-JP" smtClean="0"/>
              <a:t>O(N)</a:t>
            </a:r>
            <a:r>
              <a:rPr kumimoji="1" lang="ja-JP" altLang="en-US" smtClean="0"/>
              <a:t>よりよいわけではない</a:t>
            </a:r>
            <a:endParaRPr kumimoji="1" lang="en-US" altLang="ja-JP" smtClean="0"/>
          </a:p>
          <a:p>
            <a:pPr lvl="1"/>
            <a:r>
              <a:rPr kumimoji="1" lang="en-US" altLang="ja-JP" smtClean="0"/>
              <a:t>N</a:t>
            </a:r>
            <a:r>
              <a:rPr kumimoji="1" lang="ja-JP" altLang="en-US" smtClean="0"/>
              <a:t>が小さいとき</a:t>
            </a:r>
            <a:endParaRPr kumimoji="1" lang="en-US" altLang="ja-JP" smtClean="0"/>
          </a:p>
          <a:p>
            <a:pPr lvl="1"/>
            <a:r>
              <a:rPr kumimoji="1" lang="ja-JP" altLang="en-US" smtClean="0"/>
              <a:t>前の係数が大きいとき</a:t>
            </a:r>
            <a:endParaRPr kumimoji="1" lang="en-US" altLang="ja-JP" smtClean="0"/>
          </a:p>
          <a:p>
            <a:pPr lvl="0"/>
            <a:r>
              <a:rPr kumimoji="1" lang="en-US" altLang="ja-JP" smtClean="0"/>
              <a:t>SIMD</a:t>
            </a:r>
            <a:r>
              <a:rPr kumimoji="1" lang="ja-JP" altLang="en-US" smtClean="0"/>
              <a:t>は</a:t>
            </a:r>
            <a:r>
              <a:rPr kumimoji="1" lang="en-US" altLang="ja-JP" smtClean="0"/>
              <a:t>intrinsic</a:t>
            </a:r>
            <a:r>
              <a:rPr kumimoji="1" lang="ja-JP" altLang="en-US" smtClean="0"/>
              <a:t>関数を使うとお手軽に利用できる</a:t>
            </a:r>
            <a:endParaRPr kumimoji="1" lang="en-US" altLang="ja-JP" smtClean="0"/>
          </a:p>
          <a:p>
            <a:pPr lvl="1"/>
            <a:r>
              <a:rPr lang="ja-JP" altLang="en-US" smtClean="0"/>
              <a:t>先のコードも小一時間で作成</a:t>
            </a:r>
            <a:r>
              <a:rPr lang="en-US" altLang="ja-JP" smtClean="0"/>
              <a:t>(</a:t>
            </a:r>
            <a:r>
              <a:rPr lang="ja-JP" altLang="en-US" smtClean="0"/>
              <a:t>検証時間込み</a:t>
            </a:r>
            <a:r>
              <a:rPr lang="en-US" altLang="ja-JP" smtClean="0"/>
              <a:t>)</a:t>
            </a:r>
            <a:endParaRPr kumimoji="1" lang="en-US" altLang="ja-JP" smtClean="0"/>
          </a:p>
          <a:p>
            <a:pPr lvl="1"/>
            <a:r>
              <a:rPr kumimoji="1" lang="ja-JP" altLang="en-US" smtClean="0"/>
              <a:t>移植性も</a:t>
            </a:r>
            <a:r>
              <a:rPr kumimoji="1" lang="en-US" altLang="ja-JP" smtClean="0"/>
              <a:t>(x86</a:t>
            </a:r>
            <a:r>
              <a:rPr kumimoji="1" lang="ja-JP" altLang="en-US" smtClean="0"/>
              <a:t>限定だが</a:t>
            </a:r>
            <a:r>
              <a:rPr kumimoji="1" lang="en-US" altLang="ja-JP" smtClean="0"/>
              <a:t>)</a:t>
            </a:r>
            <a:r>
              <a:rPr kumimoji="1" lang="ja-JP" altLang="en-US" smtClean="0"/>
              <a:t>よい</a:t>
            </a:r>
            <a:endParaRPr kumimoji="1" lang="en-US" altLang="ja-JP" smtClean="0"/>
          </a:p>
          <a:p>
            <a:pPr lvl="2"/>
            <a:r>
              <a:rPr kumimoji="1" lang="en-US" altLang="ja-JP" smtClean="0"/>
              <a:t>intrinsic</a:t>
            </a:r>
            <a:r>
              <a:rPr kumimoji="1" lang="ja-JP" altLang="en-US" smtClean="0"/>
              <a:t>関数は</a:t>
            </a:r>
            <a:r>
              <a:rPr kumimoji="1" lang="en-US" altLang="ja-JP" smtClean="0"/>
              <a:t>VC/gcc</a:t>
            </a:r>
            <a:r>
              <a:rPr kumimoji="1" lang="ja-JP" altLang="en-US" smtClean="0"/>
              <a:t>共通．デフォルトで利用可能</a:t>
            </a:r>
            <a:endParaRPr kumimoji="1" lang="en-US" altLang="ja-JP" smtClean="0"/>
          </a:p>
          <a:p>
            <a:pPr lvl="2"/>
            <a:r>
              <a:rPr kumimoji="1" lang="en-US" altLang="ja-JP" smtClean="0"/>
              <a:t>32bit/64bit</a:t>
            </a:r>
            <a:r>
              <a:rPr kumimoji="1" lang="ja-JP" altLang="en-US" smtClean="0"/>
              <a:t>共通</a:t>
            </a:r>
            <a:endParaRPr kumimoji="1"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14</a:t>
            </a:fld>
            <a:r>
              <a:rPr lang="en-US" altLang="ja-JP" smtClean="0"/>
              <a:t>/40</a:t>
            </a:r>
            <a:endParaRPr lang="en-US" altLang="ja-JP"/>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圧縮コーデックでの例</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下記ループが全処理の</a:t>
            </a:r>
            <a:r>
              <a:rPr kumimoji="1" lang="en-US" altLang="ja-JP" smtClean="0"/>
              <a:t>70%</a:t>
            </a:r>
            <a:r>
              <a:rPr kumimoji="1" lang="ja-JP" altLang="en-US" smtClean="0"/>
              <a:t>を占めていた</a:t>
            </a:r>
            <a:endParaRPr kumimoji="1"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15</a:t>
            </a:fld>
            <a:r>
              <a:rPr lang="en-US" altLang="ja-JP" smtClean="0"/>
              <a:t>/40</a:t>
            </a:r>
            <a:endParaRPr lang="en-US" altLang="ja-JP"/>
          </a:p>
        </p:txBody>
      </p:sp>
      <p:sp>
        <p:nvSpPr>
          <p:cNvPr id="6" name="テキスト ボックス 5"/>
          <p:cNvSpPr txBox="1"/>
          <p:nvPr/>
        </p:nvSpPr>
        <p:spPr>
          <a:xfrm>
            <a:off x="1000100" y="1285860"/>
            <a:ext cx="6939720" cy="5355312"/>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int calc(int a, int b, int s) {</a:t>
            </a:r>
          </a:p>
          <a:p>
            <a:pPr>
              <a:defRPr/>
            </a:pPr>
            <a:r>
              <a:rPr lang="en-US" altLang="ja-JP" smtClean="0">
                <a:latin typeface="Courier New" pitchFamily="49" charset="0"/>
                <a:ea typeface="HG丸ｺﾞｼｯｸM-PRO" pitchFamily="50" charset="-128"/>
                <a:cs typeface="Courier New" pitchFamily="49" charset="0"/>
              </a:rPr>
              <a:t>    const int Q = 1 &lt;&lt; s, Q2 = Q * 2, Q3 = Q * 3;</a:t>
            </a:r>
          </a:p>
          <a:p>
            <a:pPr>
              <a:defRPr/>
            </a:pPr>
            <a:r>
              <a:rPr lang="en-US" altLang="ja-JP" smtClean="0">
                <a:latin typeface="Courier New" pitchFamily="49" charset="0"/>
                <a:ea typeface="HG丸ｺﾞｼｯｸM-PRO" pitchFamily="50" charset="-128"/>
                <a:cs typeface="Courier New" pitchFamily="49" charset="0"/>
              </a:rPr>
              <a:t>    assert(s &lt;= 16 &amp;&amp; b &lt; a &amp;&amp; a &lt; Q * 4);</a:t>
            </a:r>
          </a:p>
          <a:p>
            <a:pPr>
              <a:defRPr/>
            </a:pPr>
            <a:r>
              <a:rPr lang="en-US" altLang="ja-JP" smtClean="0">
                <a:latin typeface="Courier New" pitchFamily="49" charset="0"/>
                <a:ea typeface="HG丸ｺﾞｼｯｸM-PRO" pitchFamily="50" charset="-128"/>
                <a:cs typeface="Courier New" pitchFamily="49" charset="0"/>
              </a:rPr>
              <a:t>    int n = 0;</a:t>
            </a:r>
          </a:p>
          <a:p>
            <a:pPr>
              <a:defRPr/>
            </a:pPr>
            <a:r>
              <a:rPr lang="en-US" altLang="ja-JP" smtClean="0">
                <a:latin typeface="Courier New" pitchFamily="49" charset="0"/>
                <a:ea typeface="HG丸ｺﾞｼｯｸM-PRO" pitchFamily="50" charset="-128"/>
                <a:cs typeface="Courier New" pitchFamily="49" charset="0"/>
              </a:rPr>
              <a:t>    for (;;) {</a:t>
            </a:r>
          </a:p>
          <a:p>
            <a:pPr>
              <a:defRPr/>
            </a:pPr>
            <a:r>
              <a:rPr lang="en-US" altLang="ja-JP" smtClean="0">
                <a:latin typeface="Courier New" pitchFamily="49" charset="0"/>
                <a:ea typeface="HG丸ｺﾞｼｯｸM-PRO" pitchFamily="50" charset="-128"/>
                <a:cs typeface="Courier New" pitchFamily="49" charset="0"/>
              </a:rPr>
              <a:t>        if (a &lt; Q2) {</a:t>
            </a:r>
          </a:p>
          <a:p>
            <a:pPr>
              <a:defRPr/>
            </a:pPr>
            <a:r>
              <a:rPr lang="en-US" altLang="ja-JP" smtClean="0">
                <a:latin typeface="Courier New" pitchFamily="49" charset="0"/>
                <a:ea typeface="HG丸ｺﾞｼｯｸM-PRO" pitchFamily="50" charset="-128"/>
                <a:cs typeface="Courier New" pitchFamily="49" charset="0"/>
              </a:rPr>
              <a:t>            n = n * 2;</a:t>
            </a:r>
          </a:p>
          <a:p>
            <a:pPr>
              <a:defRPr/>
            </a:pPr>
            <a:r>
              <a:rPr lang="en-US" altLang="ja-JP" smtClean="0">
                <a:latin typeface="Courier New" pitchFamily="49" charset="0"/>
                <a:ea typeface="HG丸ｺﾞｼｯｸM-PRO" pitchFamily="50" charset="-128"/>
                <a:cs typeface="Courier New" pitchFamily="49" charset="0"/>
              </a:rPr>
              <a:t>        } else if (b &gt;= Q2) {</a:t>
            </a:r>
          </a:p>
          <a:p>
            <a:pPr>
              <a:defRPr/>
            </a:pPr>
            <a:r>
              <a:rPr lang="en-US" altLang="ja-JP" smtClean="0">
                <a:latin typeface="Courier New" pitchFamily="49" charset="0"/>
                <a:ea typeface="HG丸ｺﾞｼｯｸM-PRO" pitchFamily="50" charset="-128"/>
                <a:cs typeface="Courier New" pitchFamily="49" charset="0"/>
              </a:rPr>
              <a:t>            n = n * 2 + 1; b -= Q2; a -= Q2;</a:t>
            </a:r>
          </a:p>
          <a:p>
            <a:pPr>
              <a:defRPr/>
            </a:pPr>
            <a:r>
              <a:rPr lang="en-US" altLang="ja-JP" smtClean="0">
                <a:latin typeface="Courier New" pitchFamily="49" charset="0"/>
                <a:ea typeface="HG丸ｺﾞｼｯｸM-PRO" pitchFamily="50" charset="-128"/>
                <a:cs typeface="Courier New" pitchFamily="49" charset="0"/>
              </a:rPr>
              <a:t>        } else if (b &gt;= Q &amp;&amp; a &lt; Q3) {</a:t>
            </a:r>
          </a:p>
          <a:p>
            <a:pPr>
              <a:defRPr/>
            </a:pPr>
            <a:r>
              <a:rPr lang="en-US" altLang="ja-JP" smtClean="0">
                <a:latin typeface="Courier New" pitchFamily="49" charset="0"/>
                <a:ea typeface="HG丸ｺﾞｼｯｸM-PRO" pitchFamily="50" charset="-128"/>
                <a:cs typeface="Courier New" pitchFamily="49" charset="0"/>
              </a:rPr>
              <a:t>            b -= Q; a -= Q;</a:t>
            </a:r>
          </a:p>
          <a:p>
            <a:pPr>
              <a:defRPr/>
            </a:pPr>
            <a:r>
              <a:rPr lang="en-US" altLang="ja-JP" smtClean="0">
                <a:latin typeface="Courier New" pitchFamily="49" charset="0"/>
                <a:ea typeface="HG丸ｺﾞｼｯｸM-PRO" pitchFamily="50" charset="-128"/>
                <a:cs typeface="Courier New" pitchFamily="49" charset="0"/>
              </a:rPr>
              <a:t>        } else {</a:t>
            </a:r>
          </a:p>
          <a:p>
            <a:pPr>
              <a:defRPr/>
            </a:pPr>
            <a:r>
              <a:rPr lang="en-US" altLang="ja-JP" smtClean="0">
                <a:latin typeface="Courier New" pitchFamily="49" charset="0"/>
                <a:ea typeface="HG丸ｺﾞｼｯｸM-PRO" pitchFamily="50" charset="-128"/>
                <a:cs typeface="Courier New" pitchFamily="49" charset="0"/>
              </a:rPr>
              <a:t>            break;</a:t>
            </a:r>
          </a:p>
          <a:p>
            <a:pPr>
              <a:defRPr/>
            </a:pPr>
            <a:r>
              <a:rPr lang="en-US" altLang="ja-JP" smtClean="0">
                <a:latin typeface="Courier New" pitchFamily="49" charset="0"/>
                <a:ea typeface="HG丸ｺﾞｼｯｸM-PRO" pitchFamily="50" charset="-128"/>
                <a:cs typeface="Courier New" pitchFamily="49" charset="0"/>
              </a:rPr>
              <a:t>        }</a:t>
            </a:r>
          </a:p>
          <a:p>
            <a:pPr>
              <a:defRPr/>
            </a:pPr>
            <a:r>
              <a:rPr lang="en-US" altLang="ja-JP" smtClean="0">
                <a:latin typeface="Courier New" pitchFamily="49" charset="0"/>
                <a:ea typeface="HG丸ｺﾞｼｯｸM-PRO" pitchFamily="50" charset="-128"/>
                <a:cs typeface="Courier New" pitchFamily="49" charset="0"/>
              </a:rPr>
              <a:t>        b = b * 2;</a:t>
            </a:r>
          </a:p>
          <a:p>
            <a:pPr>
              <a:defRPr/>
            </a:pPr>
            <a:r>
              <a:rPr lang="en-US" altLang="ja-JP" smtClean="0">
                <a:latin typeface="Courier New" pitchFamily="49" charset="0"/>
                <a:ea typeface="HG丸ｺﾞｼｯｸM-PRO" pitchFamily="50" charset="-128"/>
                <a:cs typeface="Courier New" pitchFamily="49" charset="0"/>
              </a:rPr>
              <a:t>        a = a * 2 + 1;</a:t>
            </a:r>
          </a:p>
          <a:p>
            <a:pPr>
              <a:defRPr/>
            </a:pPr>
            <a:r>
              <a:rPr lang="en-US" altLang="ja-JP" smtClean="0">
                <a:latin typeface="Courier New" pitchFamily="49" charset="0"/>
                <a:ea typeface="HG丸ｺﾞｼｯｸM-PRO" pitchFamily="50" charset="-128"/>
                <a:cs typeface="Courier New" pitchFamily="49" charset="0"/>
              </a:rPr>
              <a:t>    }</a:t>
            </a:r>
          </a:p>
          <a:p>
            <a:pPr>
              <a:defRPr/>
            </a:pPr>
            <a:r>
              <a:rPr lang="en-US" altLang="ja-JP" smtClean="0">
                <a:latin typeface="Courier New" pitchFamily="49" charset="0"/>
                <a:ea typeface="HG丸ｺﾞｼｯｸM-PRO" pitchFamily="50" charset="-128"/>
                <a:cs typeface="Courier New" pitchFamily="49" charset="0"/>
              </a:rPr>
              <a:t>    return n;</a:t>
            </a:r>
          </a:p>
          <a:p>
            <a:pPr>
              <a:defRPr/>
            </a:pPr>
            <a:r>
              <a:rPr lang="en-US" altLang="ja-JP" smtClean="0">
                <a:latin typeface="Courier New" pitchFamily="49" charset="0"/>
                <a:ea typeface="HG丸ｺﾞｼｯｸM-PRO" pitchFamily="50" charset="-128"/>
                <a:cs typeface="Courier New" pitchFamily="49" charset="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コードの意味</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(a, b)</a:t>
            </a:r>
            <a:r>
              <a:rPr kumimoji="1" lang="ja-JP" altLang="en-US" smtClean="0"/>
              <a:t>の移動パターンと出力例</a:t>
            </a:r>
            <a:endParaRPr kumimoji="1" lang="en-US" altLang="ja-JP" smtClean="0"/>
          </a:p>
          <a:p>
            <a:pPr lvl="1"/>
            <a:r>
              <a:rPr lang="ja-JP" altLang="en-US" smtClean="0"/>
              <a:t>フラクタル的</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16</a:t>
            </a:fld>
            <a:r>
              <a:rPr lang="en-US" altLang="ja-JP" smtClean="0"/>
              <a:t>/40</a:t>
            </a:r>
            <a:endParaRPr lang="en-US" altLang="ja-JP"/>
          </a:p>
        </p:txBody>
      </p:sp>
      <p:pic>
        <p:nvPicPr>
          <p:cNvPr id="6" name="図 5" descr="frac.png"/>
          <p:cNvPicPr>
            <a:picLocks noChangeAspect="1"/>
          </p:cNvPicPr>
          <p:nvPr/>
        </p:nvPicPr>
        <p:blipFill>
          <a:blip r:embed="rId3"/>
          <a:stretch>
            <a:fillRect/>
          </a:stretch>
        </p:blipFill>
        <p:spPr>
          <a:xfrm>
            <a:off x="142844" y="2000240"/>
            <a:ext cx="4732020" cy="4229100"/>
          </a:xfrm>
          <a:prstGeom prst="rect">
            <a:avLst/>
          </a:prstGeom>
        </p:spPr>
      </p:pic>
      <p:cxnSp>
        <p:nvCxnSpPr>
          <p:cNvPr id="7" name="直線矢印コネクタ 6"/>
          <p:cNvCxnSpPr/>
          <p:nvPr/>
        </p:nvCxnSpPr>
        <p:spPr>
          <a:xfrm>
            <a:off x="2857488" y="6273822"/>
            <a:ext cx="2000264"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4929190" y="6059508"/>
            <a:ext cx="357190" cy="369888"/>
          </a:xfrm>
          <a:prstGeom prst="rect">
            <a:avLst/>
          </a:prstGeom>
          <a:solidFill>
            <a:schemeClr val="accent5"/>
          </a:solidFill>
          <a:ln w="19050" cap="rnd">
            <a:solidFill>
              <a:schemeClr val="tx2">
                <a:lumMod val="60000"/>
                <a:lumOff val="40000"/>
              </a:schemeClr>
            </a:solidFill>
          </a:ln>
        </p:spPr>
        <p:txBody>
          <a:bodyPr wrap="square">
            <a:spAutoFit/>
          </a:bodyPr>
          <a:lstStyle/>
          <a:p>
            <a:pPr>
              <a:defRPr/>
            </a:pPr>
            <a:r>
              <a:rPr lang="en-US" altLang="ja-JP" smtClean="0">
                <a:latin typeface="Courier New" pitchFamily="49" charset="0"/>
                <a:ea typeface="HG丸ｺﾞｼｯｸM-PRO" pitchFamily="50" charset="-128"/>
                <a:cs typeface="Courier New" pitchFamily="49" charset="0"/>
              </a:rPr>
              <a:t>b</a:t>
            </a:r>
            <a:endParaRPr lang="ja-JP" altLang="en-US">
              <a:latin typeface="Courier New" pitchFamily="49" charset="0"/>
              <a:ea typeface="HG丸ｺﾞｼｯｸM-PRO" pitchFamily="50" charset="-128"/>
              <a:cs typeface="Courier New" pitchFamily="49" charset="0"/>
            </a:endParaRPr>
          </a:p>
        </p:txBody>
      </p:sp>
      <p:cxnSp>
        <p:nvCxnSpPr>
          <p:cNvPr id="11" name="直線矢印コネクタ 10"/>
          <p:cNvCxnSpPr/>
          <p:nvPr/>
        </p:nvCxnSpPr>
        <p:spPr>
          <a:xfrm rot="16200000" flipV="1">
            <a:off x="1535885" y="5166533"/>
            <a:ext cx="2224102" cy="952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214546" y="4130682"/>
            <a:ext cx="357190" cy="369888"/>
          </a:xfrm>
          <a:prstGeom prst="rect">
            <a:avLst/>
          </a:prstGeom>
          <a:solidFill>
            <a:schemeClr val="accent5"/>
          </a:solidFill>
          <a:ln w="19050" cap="rnd">
            <a:solidFill>
              <a:schemeClr val="tx2">
                <a:lumMod val="60000"/>
                <a:lumOff val="40000"/>
              </a:schemeClr>
            </a:solidFill>
          </a:ln>
        </p:spPr>
        <p:txBody>
          <a:bodyPr wrap="square">
            <a:spAutoFit/>
          </a:bodyPr>
          <a:lstStyle/>
          <a:p>
            <a:pPr>
              <a:defRPr/>
            </a:pPr>
            <a:r>
              <a:rPr lang="en-US" altLang="ja-JP" smtClean="0">
                <a:latin typeface="Courier New" pitchFamily="49" charset="0"/>
                <a:ea typeface="HG丸ｺﾞｼｯｸM-PRO" pitchFamily="50" charset="-128"/>
                <a:cs typeface="Courier New" pitchFamily="49" charset="0"/>
              </a:rPr>
              <a:t>a</a:t>
            </a:r>
            <a:endParaRPr lang="ja-JP" altLang="en-US">
              <a:latin typeface="Courier New" pitchFamily="49" charset="0"/>
              <a:ea typeface="HG丸ｺﾞｼｯｸM-PRO" pitchFamily="50" charset="-128"/>
              <a:cs typeface="Courier New" pitchFamily="49" charset="0"/>
            </a:endParaRPr>
          </a:p>
        </p:txBody>
      </p:sp>
      <p:sp>
        <p:nvSpPr>
          <p:cNvPr id="15" name="テキスト ボックス 14"/>
          <p:cNvSpPr txBox="1"/>
          <p:nvPr/>
        </p:nvSpPr>
        <p:spPr>
          <a:xfrm>
            <a:off x="5000628" y="1428736"/>
            <a:ext cx="3929090" cy="2108269"/>
          </a:xfrm>
          <a:prstGeom prst="rect">
            <a:avLst/>
          </a:prstGeom>
          <a:solidFill>
            <a:schemeClr val="accent5"/>
          </a:solidFill>
          <a:ln w="19050" cap="rnd">
            <a:solidFill>
              <a:schemeClr val="tx2">
                <a:lumMod val="60000"/>
                <a:lumOff val="40000"/>
              </a:schemeClr>
            </a:solidFill>
          </a:ln>
        </p:spPr>
        <p:txBody>
          <a:bodyPr wrap="square" rtlCol="0">
            <a:spAutoFit/>
          </a:bodyPr>
          <a:lstStyle/>
          <a:p>
            <a:r>
              <a:rPr lang="en-US" altLang="ja-JP" sz="100" smtClean="0">
                <a:latin typeface="Courier New" pitchFamily="49" charset="0"/>
                <a:ea typeface="HG丸ｺﾞｼｯｸM-PRO" pitchFamily="50" charset="-128"/>
                <a:cs typeface="Courier New" pitchFamily="49" charset="0"/>
              </a:rPr>
              <a:t>s = 7</a:t>
            </a:r>
          </a:p>
          <a:p>
            <a:r>
              <a:rPr lang="en-US" altLang="ja-JP" sz="100" smtClean="0">
                <a:latin typeface="Courier New" pitchFamily="49" charset="0"/>
                <a:ea typeface="HG丸ｺﾞｼｯｸM-PRO" pitchFamily="50" charset="-128"/>
                <a:cs typeface="Courier New" pitchFamily="49" charset="0"/>
              </a:rPr>
              <a:t>  →b</a:t>
            </a:r>
          </a:p>
          <a:p>
            <a:r>
              <a:rPr lang="en-US" altLang="ja-JP" sz="100" smtClean="0">
                <a:latin typeface="Courier New" pitchFamily="49" charset="0"/>
                <a:ea typeface="HG丸ｺﾞｼｯｸM-PRO" pitchFamily="50" charset="-128"/>
                <a:cs typeface="Courier New" pitchFamily="49" charset="0"/>
              </a:rPr>
              <a:t>↓</a:t>
            </a:r>
          </a:p>
          <a:p>
            <a:r>
              <a:rPr lang="en-US" altLang="ja-JP" sz="100" smtClean="0">
                <a:latin typeface="Courier New" pitchFamily="49" charset="0"/>
                <a:ea typeface="HG丸ｺﾞｼｯｸM-PRO" pitchFamily="50" charset="-128"/>
                <a:cs typeface="Courier New" pitchFamily="49" charset="0"/>
              </a:rPr>
              <a:t>a</a:t>
            </a:r>
          </a:p>
          <a:p>
            <a:r>
              <a:rPr lang="en-US" altLang="ja-JP" sz="100" smtClean="0">
                <a:latin typeface="Courier New" pitchFamily="49" charset="0"/>
                <a:ea typeface="HG丸ｺﾞｼｯｸM-PRO" pitchFamily="50" charset="-128"/>
                <a:cs typeface="Courier New" pitchFamily="49" charset="0"/>
              </a:rPr>
              <a:t> 0 </a:t>
            </a:r>
          </a:p>
          <a:p>
            <a:r>
              <a:rPr lang="en-US" altLang="ja-JP" sz="100" smtClean="0">
                <a:latin typeface="Courier New" pitchFamily="49" charset="0"/>
                <a:ea typeface="HG丸ｺﾞｼｯｸM-PRO" pitchFamily="50" charset="-128"/>
                <a:cs typeface="Courier New" pitchFamily="49" charset="0"/>
              </a:rPr>
              <a:t> 0  0 </a:t>
            </a:r>
          </a:p>
          <a:p>
            <a:r>
              <a:rPr lang="en-US" altLang="ja-JP" sz="100" smtClean="0">
                <a:latin typeface="Courier New" pitchFamily="49" charset="0"/>
                <a:ea typeface="HG丸ｺﾞｼｯｸM-PRO" pitchFamily="50" charset="-128"/>
                <a:cs typeface="Courier New" pitchFamily="49" charset="0"/>
              </a:rPr>
              <a:t> 0  0  1 </a:t>
            </a:r>
          </a:p>
          <a:p>
            <a:r>
              <a:rPr lang="en-US" altLang="ja-JP" sz="100" smtClean="0">
                <a:latin typeface="Courier New" pitchFamily="49" charset="0"/>
                <a:ea typeface="HG丸ｺﾞｼｯｸM-PRO" pitchFamily="50" charset="-128"/>
                <a:cs typeface="Courier New" pitchFamily="49" charset="0"/>
              </a:rPr>
              <a:t> 0  0  0  0 </a:t>
            </a:r>
          </a:p>
          <a:p>
            <a:r>
              <a:rPr lang="en-US" altLang="ja-JP" sz="100" smtClean="0">
                <a:latin typeface="Courier New" pitchFamily="49" charset="0"/>
                <a:ea typeface="HG丸ｺﾞｼｯｸM-PRO" pitchFamily="50" charset="-128"/>
                <a:cs typeface="Courier New" pitchFamily="49" charset="0"/>
              </a:rPr>
              <a:t> 0  0  0  0  2 </a:t>
            </a:r>
          </a:p>
          <a:p>
            <a:r>
              <a:rPr lang="en-US" altLang="ja-JP" sz="100" smtClean="0">
                <a:latin typeface="Courier New" pitchFamily="49" charset="0"/>
                <a:ea typeface="HG丸ｺﾞｼｯｸM-PRO" pitchFamily="50" charset="-128"/>
                <a:cs typeface="Courier New" pitchFamily="49" charset="0"/>
              </a:rPr>
              <a:t> 0  0  0  0  1  1 </a:t>
            </a:r>
          </a:p>
          <a:p>
            <a:r>
              <a:rPr lang="en-US" altLang="ja-JP" sz="100" smtClean="0">
                <a:latin typeface="Courier New" pitchFamily="49" charset="0"/>
                <a:ea typeface="HG丸ｺﾞｼｯｸM-PRO" pitchFamily="50" charset="-128"/>
                <a:cs typeface="Courier New" pitchFamily="49" charset="0"/>
              </a:rPr>
              <a:t> 0  0  0  0  1  1  3 </a:t>
            </a:r>
          </a:p>
          <a:p>
            <a:r>
              <a:rPr lang="en-US" altLang="ja-JP" sz="100" smtClean="0">
                <a:latin typeface="Courier New" pitchFamily="49" charset="0"/>
                <a:ea typeface="HG丸ｺﾞｼｯｸM-PRO" pitchFamily="50" charset="-128"/>
                <a:cs typeface="Courier New" pitchFamily="49" charset="0"/>
              </a:rPr>
              <a:t> 0  0  0  0  0  0  0  0 </a:t>
            </a:r>
          </a:p>
          <a:p>
            <a:r>
              <a:rPr lang="en-US" altLang="ja-JP" sz="100" smtClean="0">
                <a:latin typeface="Courier New" pitchFamily="49" charset="0"/>
                <a:ea typeface="HG丸ｺﾞｼｯｸM-PRO" pitchFamily="50" charset="-128"/>
                <a:cs typeface="Courier New" pitchFamily="49" charset="0"/>
              </a:rPr>
              <a:t> 0  0  0  0  0  0  0  0  4 </a:t>
            </a:r>
          </a:p>
          <a:p>
            <a:r>
              <a:rPr lang="en-US" altLang="ja-JP" sz="100" smtClean="0">
                <a:latin typeface="Courier New" pitchFamily="49" charset="0"/>
                <a:ea typeface="HG丸ｺﾞｼｯｸM-PRO" pitchFamily="50" charset="-128"/>
                <a:cs typeface="Courier New" pitchFamily="49" charset="0"/>
              </a:rPr>
              <a:t> 0  0  0  0  0  0  0  0  2  2 </a:t>
            </a:r>
          </a:p>
          <a:p>
            <a:r>
              <a:rPr lang="en-US" altLang="ja-JP" sz="100" smtClean="0">
                <a:latin typeface="Courier New" pitchFamily="49" charset="0"/>
                <a:ea typeface="HG丸ｺﾞｼｯｸM-PRO" pitchFamily="50" charset="-128"/>
                <a:cs typeface="Courier New" pitchFamily="49" charset="0"/>
              </a:rPr>
              <a:t> 0  0  0  0  0  0  0  0  2  2  5 </a:t>
            </a:r>
          </a:p>
          <a:p>
            <a:r>
              <a:rPr lang="en-US" altLang="ja-JP" sz="100" smtClean="0">
                <a:latin typeface="Courier New" pitchFamily="49" charset="0"/>
                <a:ea typeface="HG丸ｺﾞｼｯｸM-PRO" pitchFamily="50" charset="-128"/>
                <a:cs typeface="Courier New" pitchFamily="49" charset="0"/>
              </a:rPr>
              <a:t> 0  0  0  0  0  0  0  0  1  1  1  1 </a:t>
            </a:r>
          </a:p>
          <a:p>
            <a:r>
              <a:rPr lang="en-US" altLang="ja-JP" sz="100" smtClean="0">
                <a:latin typeface="Courier New" pitchFamily="49" charset="0"/>
                <a:ea typeface="HG丸ｺﾞｼｯｸM-PRO" pitchFamily="50" charset="-128"/>
                <a:cs typeface="Courier New" pitchFamily="49" charset="0"/>
              </a:rPr>
              <a:t> 0  0  0  0  0  0  0  0  1  1  1  1  6 </a:t>
            </a:r>
          </a:p>
          <a:p>
            <a:r>
              <a:rPr lang="en-US" altLang="ja-JP" sz="100" smtClean="0">
                <a:latin typeface="Courier New" pitchFamily="49" charset="0"/>
                <a:ea typeface="HG丸ｺﾞｼｯｸM-PRO" pitchFamily="50" charset="-128"/>
                <a:cs typeface="Courier New" pitchFamily="49" charset="0"/>
              </a:rPr>
              <a:t> 0  0  0  0  0  0  0  0  1  1  1  1  3  3 </a:t>
            </a:r>
          </a:p>
          <a:p>
            <a:r>
              <a:rPr lang="en-US" altLang="ja-JP" sz="100" smtClean="0">
                <a:latin typeface="Courier New" pitchFamily="49" charset="0"/>
                <a:ea typeface="HG丸ｺﾞｼｯｸM-PRO" pitchFamily="50" charset="-128"/>
                <a:cs typeface="Courier New" pitchFamily="49" charset="0"/>
              </a:rPr>
              <a:t> 0  0  0  0  0  0  0  0  1  1  1  1  3  3  7 </a:t>
            </a:r>
          </a:p>
          <a:p>
            <a:r>
              <a:rPr lang="en-US" altLang="ja-JP" sz="100" smtClean="0">
                <a:latin typeface="Courier New" pitchFamily="49" charset="0"/>
                <a:ea typeface="HG丸ｺﾞｼｯｸM-PRO" pitchFamily="50" charset="-128"/>
                <a:cs typeface="Courier New" pitchFamily="49" charset="0"/>
              </a:rPr>
              <a:t> 0  0  0  0  0  0  0  0  0  0  0  0  0  0  0  0 </a:t>
            </a:r>
          </a:p>
          <a:p>
            <a:r>
              <a:rPr lang="en-US" altLang="ja-JP" sz="100" smtClean="0">
                <a:latin typeface="Courier New" pitchFamily="49" charset="0"/>
                <a:ea typeface="HG丸ｺﾞｼｯｸM-PRO" pitchFamily="50" charset="-128"/>
                <a:cs typeface="Courier New" pitchFamily="49" charset="0"/>
              </a:rPr>
              <a:t> 0  0  0  0  0  0  0  0  0  0  0  0  0  0  0  0  8 </a:t>
            </a:r>
          </a:p>
          <a:p>
            <a:r>
              <a:rPr lang="en-US" altLang="ja-JP" sz="100" smtClean="0">
                <a:latin typeface="Courier New" pitchFamily="49" charset="0"/>
                <a:ea typeface="HG丸ｺﾞｼｯｸM-PRO" pitchFamily="50" charset="-128"/>
                <a:cs typeface="Courier New" pitchFamily="49" charset="0"/>
              </a:rPr>
              <a:t> 0  0  0  0  0  0  0  0  0  0  0  0  0  0  0  0  4  4 </a:t>
            </a:r>
          </a:p>
          <a:p>
            <a:r>
              <a:rPr lang="en-US" altLang="ja-JP" sz="100" smtClean="0">
                <a:latin typeface="Courier New" pitchFamily="49" charset="0"/>
                <a:ea typeface="HG丸ｺﾞｼｯｸM-PRO" pitchFamily="50" charset="-128"/>
                <a:cs typeface="Courier New" pitchFamily="49" charset="0"/>
              </a:rPr>
              <a:t> 0  0  0  0  0  0  0  0  0  0  0  0  0  0  0  0  4  4  9 </a:t>
            </a:r>
          </a:p>
          <a:p>
            <a:r>
              <a:rPr lang="en-US" altLang="ja-JP" sz="100" smtClean="0">
                <a:latin typeface="Courier New" pitchFamily="49" charset="0"/>
                <a:ea typeface="HG丸ｺﾞｼｯｸM-PRO" pitchFamily="50" charset="-128"/>
                <a:cs typeface="Courier New" pitchFamily="49" charset="0"/>
              </a:rPr>
              <a:t> 0  0  0  0  0  0  0  0  0  0  0  0  0  0  0  0  2  2  2  2 </a:t>
            </a:r>
          </a:p>
          <a:p>
            <a:r>
              <a:rPr lang="en-US" altLang="ja-JP" sz="100" smtClean="0">
                <a:latin typeface="Courier New" pitchFamily="49" charset="0"/>
                <a:ea typeface="HG丸ｺﾞｼｯｸM-PRO" pitchFamily="50" charset="-128"/>
                <a:cs typeface="Courier New" pitchFamily="49" charset="0"/>
              </a:rPr>
              <a:t> 0  0  0  0  0  0  0  0  0  0  0  0  0  0  0  0  2  2  2  2 10 </a:t>
            </a:r>
          </a:p>
          <a:p>
            <a:r>
              <a:rPr lang="en-US" altLang="ja-JP" sz="100" smtClean="0">
                <a:latin typeface="Courier New" pitchFamily="49" charset="0"/>
                <a:ea typeface="HG丸ｺﾞｼｯｸM-PRO" pitchFamily="50" charset="-128"/>
                <a:cs typeface="Courier New" pitchFamily="49" charset="0"/>
              </a:rPr>
              <a:t> 0  0  0  0  0  0  0  0  0  0  0  0  0  0  0  0  2  2  2  2  5  5 </a:t>
            </a:r>
          </a:p>
          <a:p>
            <a:r>
              <a:rPr lang="en-US" altLang="ja-JP" sz="100" smtClean="0">
                <a:latin typeface="Courier New" pitchFamily="49" charset="0"/>
                <a:ea typeface="HG丸ｺﾞｼｯｸM-PRO" pitchFamily="50" charset="-128"/>
                <a:cs typeface="Courier New" pitchFamily="49" charset="0"/>
              </a:rPr>
              <a:t> 0  0  0  0  0  0  0  0  0  0  0  0  0  0  0  0  2  2  2  2  5  5 11 </a:t>
            </a:r>
          </a:p>
          <a:p>
            <a:r>
              <a:rPr lang="en-US" altLang="ja-JP" sz="100" smtClean="0">
                <a:latin typeface="Courier New" pitchFamily="49" charset="0"/>
                <a:ea typeface="HG丸ｺﾞｼｯｸM-PRO" pitchFamily="50" charset="-128"/>
                <a:cs typeface="Courier New" pitchFamily="49" charset="0"/>
              </a:rPr>
              <a:t> 0  0  0  0  0  0  0  0  0  0  0  0  0  0  0  0  1  1  1  1  1  1  1  1 </a:t>
            </a:r>
          </a:p>
          <a:p>
            <a:r>
              <a:rPr lang="en-US" altLang="ja-JP" sz="100" smtClean="0">
                <a:latin typeface="Courier New" pitchFamily="49" charset="0"/>
                <a:ea typeface="HG丸ｺﾞｼｯｸM-PRO" pitchFamily="50" charset="-128"/>
                <a:cs typeface="Courier New" pitchFamily="49" charset="0"/>
              </a:rPr>
              <a:t> 0  0  0  0  0  0  0  0  0  0  0  0  0  0  0  0  1  1  1  1  1  1  1  1 12 </a:t>
            </a:r>
          </a:p>
          <a:p>
            <a:r>
              <a:rPr lang="en-US" altLang="ja-JP" sz="100" smtClean="0">
                <a:latin typeface="Courier New" pitchFamily="49" charset="0"/>
                <a:ea typeface="HG丸ｺﾞｼｯｸM-PRO" pitchFamily="50" charset="-128"/>
                <a:cs typeface="Courier New" pitchFamily="49" charset="0"/>
              </a:rPr>
              <a:t> 0  0  0  0  0  0  0  0  0  0  0  0  0  0  0  0  1  1  1  1  1  1  1  1  6  6 </a:t>
            </a:r>
          </a:p>
          <a:p>
            <a:r>
              <a:rPr lang="en-US" altLang="ja-JP" sz="100" smtClean="0">
                <a:latin typeface="Courier New" pitchFamily="49" charset="0"/>
                <a:ea typeface="HG丸ｺﾞｼｯｸM-PRO" pitchFamily="50" charset="-128"/>
                <a:cs typeface="Courier New" pitchFamily="49" charset="0"/>
              </a:rPr>
              <a:t> 0  0  0  0  0  0  0  0  0  0  0  0  0  0  0  0  1  1  1  1  1  1  1  1  6  6 13 </a:t>
            </a:r>
          </a:p>
          <a:p>
            <a:r>
              <a:rPr lang="en-US" altLang="ja-JP" sz="100" smtClean="0">
                <a:latin typeface="Courier New" pitchFamily="49" charset="0"/>
                <a:ea typeface="HG丸ｺﾞｼｯｸM-PRO" pitchFamily="50" charset="-128"/>
                <a:cs typeface="Courier New" pitchFamily="49" charset="0"/>
              </a:rPr>
              <a:t> 0  0  0  0  0  0  0  0  0  0  0  0  0  0  0  0  1  1  1  1  1  1  1  1  3  3  3  3 </a:t>
            </a:r>
          </a:p>
          <a:p>
            <a:r>
              <a:rPr lang="en-US" altLang="ja-JP" sz="100" smtClean="0">
                <a:latin typeface="Courier New" pitchFamily="49" charset="0"/>
                <a:ea typeface="HG丸ｺﾞｼｯｸM-PRO" pitchFamily="50" charset="-128"/>
                <a:cs typeface="Courier New" pitchFamily="49" charset="0"/>
              </a:rPr>
              <a:t> 0  0  0  0  0  0  0  0  0  0  0  0  0  0  0  0  1  1  1  1  1  1  1  1  3  3  3  3 14 </a:t>
            </a:r>
          </a:p>
          <a:p>
            <a:r>
              <a:rPr lang="en-US" altLang="ja-JP" sz="100" smtClean="0">
                <a:latin typeface="Courier New" pitchFamily="49" charset="0"/>
                <a:ea typeface="HG丸ｺﾞｼｯｸM-PRO" pitchFamily="50" charset="-128"/>
                <a:cs typeface="Courier New" pitchFamily="49" charset="0"/>
              </a:rPr>
              <a:t> 0  0  0  0  0  0  0  0  0  0  0  0  0  0  0  0  1  1  1  1  1  1  1  1  3  3  3  3  7  7 </a:t>
            </a:r>
          </a:p>
          <a:p>
            <a:r>
              <a:rPr lang="en-US" altLang="ja-JP" sz="100" smtClean="0">
                <a:latin typeface="Courier New" pitchFamily="49" charset="0"/>
                <a:ea typeface="HG丸ｺﾞｼｯｸM-PRO" pitchFamily="50" charset="-128"/>
                <a:cs typeface="Courier New" pitchFamily="49" charset="0"/>
              </a:rPr>
              <a:t> 0  0  0  0  0  0  0  0  0  0  0  0  0  0  0  0  1  1  1  1  1  1  1  1  3  3  3  3  7  7 15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0  0  0  0  0  0  0  0  0  0  0  0  0  0  0  0  0  0  0  0  0  0  0  0  0  0  0  0  0  0  0  0 16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0  0  0  0  0  0  0  0  0  0  0  0  0  0  0  0  0  0  0  0  0  0  0  0  0  0  0  0  0  0  0  0  8  8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0  0  0  0  0  0  0  0  0  0  0  0  0  0  0  0  0  0  0  0  0  0  0  0  0  0  0  0  0  0  0  0  8  8 17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0  0  0  0  0  0  0  0  0  0  0  0  0  0  0  0  0  0  0  0  0  0  0  0  0  0  0  0  0  0  0  0  4  4  4  4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0  0  0  0  0  0  0  0  0  0  0  0  0  0  0  0  0  0  0  0  0  0  0  0  0  0  0  0  0  0  0  0  4  4  4  4 18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0  0  0  0  0  0  0  0  0  0  0  0  0  0  0  0  0  0  0  0  0  0  0  0  0  0  0  0  0  0  0  0  4  4  4  4  9  9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0  0  0  0  0  0  0  0  0  0  0  0  0  0  0  0  0  0  0  0  0  0  0  0  0  0  0  0  0  0  0  0  4  4  4  4  9  9 19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0  0  0  0  0  0  0  0  0  0  0  0  0  0  0  0  0  0  0  0  0  0  0  0  0  0  0  0  0  0  0  0  2  2  2  2  2  2  2  2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0  0  0  0  0  0  0  0  0  0  0  0  0  0  0  0  0  0  0  0  0  0  0  0  0  0  0  0  0  0  0  0  2  2  2  2  2  2  2  2 20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0  0  0  0  0  0  0  0  0  0  0  0  0  0  0  0  0  0  0  0  0  0  0  0  0  0  0  0  0  0  0  0  2  2  2  2  2  2  2  2 10 10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0  0  0  0  0  0  0  0  0  0  0  0  0  0  0  0  0  0  0  0  0  0  0  0  0  0  0  0  0  0  0  0  2  2  2  2  2  2  2  2 10 10 21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0  0  0  0  0  0  0  0  0  0  0  0  0  0  0  0  0  0  0  0  0  0  0  0  0  0  0  0  0  0  0  0  2  2  2  2  2  2  2  2  5  5  5  5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0  0  0  0  0  0  0  0  0  0  0  0  0  0  0  0  0  0  0  0  0  0  0  0  0  0  0  0  0  0  0  0  2  2  2  2  2  2  2  2  5  5  5  5 22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0  0  0  0  0  0  0  0  0  0  0  0  0  0  0  0  0  0  0  0  0  0  0  0  0  0  0  0  0  0  0  0  2  2  2  2  2  2  2  2  5  5  5  5 11 11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0  0  0  0  0  0  0  0  0  0  0  0  0  0  0  0  0  0  0  0  0  0  0  0  0  0  0  0  0  0  0  0  2  2  2  2  2  2  2  2  5  5  5  5 11 11 23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0  0  0  0  0  0  0  0  0  0  0  0  0  0  0  0  0  0  0  0  0  0  0  0  0  0  0  0  0  0  0  0  1  1  1  1  1  1  1  1  1  1  1  1  1  1  1  1 24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0  0  0  0  0  0  0  0  0  0  0  0  0  0  0  0  0  0  0  0  0  0  0  0  0  0  0  0  0  0  0  0  1  1  1  1  1  1  1  1  1  1  1  1  1  1  1  1 12 12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0  0  0  0  0  0  0  0  0  0  0  0  0  0  0  0  0  0  0  0  0  0  0  0  0  0  0  0  0  0  0  0  1  1  1  1  1  1  1  1  1  1  1  1  1  1  1  1 12 12 25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0  0  0  0  0  0  0  0  0  0  0  0  0  0  0  0  0  0  0  0  0  0  0  0  0  0  0  0  0  0  0  0  1  1  1  1  1  1  1  1  1  1  1  1  1  1  1  1  6  6  6  6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0  0  0  0  0  0  0  0  0  0  0  0  0  0  0  0  0  0  0  0  0  0  0  0  0  0  0  0  0  0  0  0  1  1  1  1  1  1  1  1  1  1  1  1  1  1  1  1  6  6  6  6 26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0  0  0  0  0  0  0  0  0  0  0  0  0  0  0  0  0  0  0  0  0  0  0  0  0  0  0  0  0  0  0  0  1  1  1  1  1  1  1  1  1  1  1  1  1  1  1  1  6  6  6  6 13 13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0  0  0  0  0  0  0  0  0  0  0  0  0  0  0  0  0  0  0  0  0  0  0  0  0  0  0  0  0  0  0  0  1  1  1  1  1  1  1  1  1  1  1  1  1  1  1  1  6  6  6  6 13 13 27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0  0  0  0  0  0  0  0  0  0  0  0  0  0  0  0  0  0  0  0  0  0  0  0  0  0  0  0  0  0  0  0  1  1  1  1  1  1  1  1  1  1  1  1  1  1  1  1  3  3  3  3  3  3  3  3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0  0  0  0  0  0  0  0  0  0  0  0  0  0  0  0  0  0  0  0  0  0  0  0  0  0  0  0  0  0  0  0  1  1  1  1  1  1  1  1  1  1  1  1  1  1  1  1  3  3  3  3  3  3  3  3 28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0  0  0  0  0  0  0  0  0  0  0  0  0  0  0  0  0  0  0  0  0  0  0  0  0  0  0  0  0  0  0  0  1  1  1  1  1  1  1  1  1  1  1  1  1  1  1  1  3  3  3  3  3  3  3  3 14 14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0  0  0  0  0  0  0  0  0  0  0  0  0  0  0  0  0  0  0  0  0  0  0  0  0  0  0  0  0  0  0  0  1  1  1  1  1  1  1  1  1  1  1  1  1  1  1  1  3  3  3  3  3  3  3  3 14 14 29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0  0  0  0  0  0  0  0  0  0  0  0  0  0  0  0  0  0  0  0  0  0  0  0  0  0  0  0  0  0  0  0  1  1  1  1  1  1  1  1  1  1  1  1  1  1  1  1  3  3  3  3  3  3  3  3  7  7  7  7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0  0  0  0  0  0  0  0  0  0  0  0  0  0  0  0  0  0  0  0  0  0  0  0  0  0  0  0  0  0  0  0  1  1  1  1  1  1  1  1  1  1  1  1  1  1  1  1  3  3  3  3  3  3  3  3  7  7  7  7 30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0  0  0  0  0  0  0  0  0  0  0  0  0  0  0  0  0  0  0  0  0  0  0  0  0  0  0  0  0  0  0  0  1  1  1  1  1  1  1  1  1  1  1  1  1  1  1  1  3  3  3  3  3  3  3  3  7  7  7  7 15 15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0  0  0  0  0  0  0  0  0  0  0  0  0  0  0  0  0  0  0  0  0  0  0  0  0  0  0  0  0  0  0  0  1  1  1  1  1  1  1  1  1  1  1  1  1  1  1  1  3  3  3  3  3  3  3  3  7  7  7  7 15 15 31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0  0  0  0  0  0  0  0  0  0  0  0  0  0  0  0  0  0  0  0  0  0  0  0  0  0  0  0  0  0  0  0  0  0  0  0  0  0  0  0  0  0  0  0  0  0  0  0  0  0  0  0  0  0  0  0  0  0  0  0  0  0  0  0 32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0  0  0  0  0  0  0  0  0  0  0  0  0  0  0  0  0  0  0  0  0  0  0  0  0  0  0  0  0  0  0  0  0  0  0  0  0  0  0  0  0  0  0  0  0  0  0  0  0  0  0  0  0  0  0  0  0  0  0  0  0  0  0  0 16 16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0  0  0  0  0  0  0  0  0  0  0  0  0  0  0  0  0  0  0  0  0  0  0  0  0  0  0  0  0  0  0  0  0  0  0  0  0  0  0  0  0  0  0  0  0  0  0  0  0  0  0  0  0  0  0  0  0  0  0  0  0  0  0  0 16 16 33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0  0  0  0  0  0  0  0  0  0  0  0  0  0  0  0  0  0  0  0  0  0  0  0  0  0  0  0  0  0  0  0  0  0  0  0  0  0  0  0  0  0  0  0  0  0  0  0  0  0  0  0  0  0  0  0  0  0  0  0  0  0  0  0  8  8  8  8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0  0  0  0  0  0  0  0  0  0  0  0  0  0  0  0  0  0  0  0  0  0  0  0  0  0  0  0  0  0  0  0  0  0  0  0  0  0  0  0  0  0  0  0  0  0  0  0  0  0  0  0  0  0  0  0  0  0  0  0  0  0  0  0  8  8  8  8 34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0  0  0  0  0  0  0  0  0  0  0  0  0  0  0  0  0  0  0  0  0  0  0  0  0  0  0  0  0  0  0  0  0  0  0  0  0  0  0  0  0  0  0  0  0  0  0  0  0  0  0  0  0  0  0  0  0  0  0  0  0  0  0  0  8  8  8  8 17 17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0  0  0  0  0  0  0  0  0  0  0  0  0  0  0  0  0  0  0  0  0  0  0  0  0  0  0  0  0  0  0  0  0  0  0  0  0  0  0  0  0  0  0  0  0  0  0  0  0  0  0  0  0  0  0  0  0  0  0  0  0  0  0  0  8  8  8  8 17 17 35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0  0  0  0  0  0  0  0  0  0  0  0  0  0  0  0  0  0  0  0  0  0  0  0  0  0  0  0  0  0  0  0  0  0  0  0  0  0  0  0  0  0  0  0  0  0  0  0  0  0  0  0  0  0  0  0  0  0  0  0  0  0  0  0  4  4  4  4  4  4  4  4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0  0  0  0  0  0  0  0  0  0  0  0  0  0  0  0  0  0  0  0  0  0  0  0  0  0  0  0  0  0  0  0  0  0  0  0  0  0  0  0  0  0  0  0  0  0  0  0  0  0  0  0  0  0  0  0  0  0  0  0  0  0  0  0  4  4  4  4  4  4  4  4 36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0  0  0  0  0  0  0  0  0  0  0  0  0  0  0  0  0  0  0  0  0  0  0  0  0  0  0  0  0  0  0  0  0  0  0  0  0  0  0  0  0  0  0  0  0  0  0  0  0  0  0  0  0  0  0  0  0  0  0  0  0  0  0  0  4  4  4  4  4  4  4  4 18 18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0  0  0  0  0  0  0  0  0  0  0  0  0  0  0  0  0  0  0  0  0  0  0  0  0  0  0  0  0  0  0  0  0  0  0  0  0  0  0  0  0  0  0  0  0  0  0  0  0  0  0  0  0  0  0  0  0  0  0  0  0  0  0  0  4  4  4  4  4  4  4  4 18 18 37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0  0  0  0  0  0  0  0  0  0  0  0  0  0  0  0  0  0  0  0  0  0  0  0  0  0  0  0  0  0  0  0  0  0  0  0  0  0  0  0  0  0  0  0  0  0  0  0  0  0  0  0  0  0  0  0  0  0  0  0  0  0  0  0  4  4  4  4  4  4  4  4  9  9  9  9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0  0  0  0  0  0  0  0  0  0  0  0  0  0  0  0  0  0  0  0  0  0  0  0  0  0  0  0  0  0  0  0  0  0  0  0  0  0  0  0  0  0  0  0  0  0  0  0  0  0  0  0  0  0  0  0  0  0  0  0  0  0  0  0  4  4  4  4  4  4  4  4  9  9  9  9 38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0  0  0  0  0  0  0  0  0  0  0  0  0  0  0  0  0  0  0  0  0  0  0  0  0  0  0  0  0  0  0  0  0  0  0  0  0  0  0  0  0  0  0  0  0  0  0  0  0  0  0  0  0  0  0  0  0  0  0  0  0  0  0  0  4  4  4  4  4  4  4  4  9  9  9  9 19 19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0  0  0  0  0  0  0  0  0  0  0  0  0  0  0  0  0  0  0  0  0  0  0  0  0  0  0  0  0  0  0  0  0  0  0  0  0  0  0  0  0  0  0  0  0  0  0  0  0  0  0  0  0  0  0  0  0  0  0  0  0  0  0  0  4  4  4  4  4  4  4  4  9  9  9  9 19 19 39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0  0  0  0  0  0  0  0  0  0  0  0  0  0  0  0  0  0  0  0  0  0  0  0  0  0  0  0  0  0  0  0  0  0  0  0  0  0  0  0  0  0  0  0  0  0  0  0  0  0  0  0  0  0  0  0  0  0  0  0  0  0  0  0  2  2  2  2  2  2  2  2  2  2  2  2  2  2  2  2 40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0  0  0  0  0  0  0  0  0  0  0  0  0  0  0  0  0  0  0  0  0  0  0  0  0  0  0  0  0  0  0  0  0  0  0  0  0  0  0  0  0  0  0  0  0  0  0  0  0  0  0  0  0  0  0  0  0  0  0  0  0  0  0  0  2  2  2  2  2  2  2  2  2  2  2  2  2  2  2  2 20 20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0  0  0  0  0  0  0  0  0  0  0  0  0  0  0  0  0  0  0  0  0  0  0  0  0  0  0  0  0  0  0  0  0  0  0  0  0  0  0  0  0  0  0  0  0  0  0  0  0  0  0  0  0  0  0  0  0  0  0  0  0  0  0  0  2  2  2  2  2  2  2  2  2  2  2  2  2  2  2  2 20 20 41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0  0  0  0  0  0  0  0  0  0  0  0  0  0  0  0  0  0  0  0  0  0  0  0  0  0  0  0  0  0  0  0  0  0  0  0  0  0  0  0  0  0  0  0  0  0  0  0  0  0  0  0  0  0  0  0  0  0  0  0  0  0  0  0  2  2  2  2  2  2  2  2  2  2  2  2  2  2  2  2 10 10 10 10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0  0  0  0  0  0  0  0  0  0  0  0  0  0  0  0  0  0  0  0  0  0  0  0  0  0  0  0  0  0  0  0  0  0  0  0  0  0  0  0  0  0  0  0  0  0  0  0  0  0  0  0  0  0  0  0  0  0  0  0  0  0  0  0  2  2  2  2  2  2  2  2  2  2  2  2  2  2  2  2 10 10 10 10 42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0  0  0  0  0  0  0  0  0  0  0  0  0  0  0  0  0  0  0  0  0  0  0  0  0  0  0  0  0  0  0  0  0  0  0  0  0  0  0  0  0  0  0  0  0  0  0  0  0  0  0  0  0  0  0  0  0  0  0  0  0  0  0  0  2  2  2  2  2  2  2  2  2  2  2  2  2  2  2  2 10 10 10 10 21 21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0  0  0  0  0  0  0  0  0  0  0  0  0  0  0  0  0  0  0  0  0  0  0  0  0  0  0  0  0  0  0  0  0  0  0  0  0  0  0  0  0  0  0  0  0  0  0  0  0  0  0  0  0  0  0  0  0  0  0  0  0  0  0  0  2  2  2  2  2  2  2  2  2  2  2  2  2  2  2  2 10 10 10 10 21 21 43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0  0  0  0  0  0  0  0  0  0  0  0  0  0  0  0  0  0  0  0  0  0  0  0  0  0  0  0  0  0  0  0  0  0  0  0  0  0  0  0  0  0  0  0  0  0  0  0  0  0  0  0  0  0  0  0  0  0  0  0  0  0  0  0  2  2  2  2  2  2  2  2  2  2  2  2  2  2  2  2  5  5  5  5  5  5  5  5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0  0  0  0  0  0  0  0  0  0  0  0  0  0  0  0  0  0  0  0  0  0  0  0  0  0  0  0  0  0  0  0  0  0  0  0  0  0  0  0  0  0  0  0  0  0  0  0  0  0  0  0  0  0  0  0  0  0  0  0  0  0  0  0  2  2  2  2  2  2  2  2  2  2  2  2  2  2  2  2  5  5  5  5  5  5  5  5 44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0  0  0  0  0  0  0  0  0  0  0  0  0  0  0  0  0  0  0  0  0  0  0  0  0  0  0  0  0  0  0  0  0  0  0  0  0  0  0  0  0  0  0  0  0  0  0  0  0  0  0  0  0  0  0  0  0  0  0  0  0  0  0  0  2  2  2  2  2  2  2  2  2  2  2  2  2  2  2  2  5  5  5  5  5  5  5  5 22 22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0  0  0  0  0  0  0  0  0  0  0  0  0  0  0  0  0  0  0  0  0  0  0  0  0  0  0  0  0  0  0  0  0  0  0  0  0  0  0  0  0  0  0  0  0  0  0  0  0  0  0  0  0  0  0  0  0  0  0  0  0  0  0  0  2  2  2  2  2  2  2  2  2  2  2  2  2  2  2  2  5  5  5  5  5  5  5  5 22 22 45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0  0  0  0  0  0  0  0  0  0  0  0  0  0  0  0  0  0  0  0  0  0  0  0  0  0  0  0  0  0  0  0  0  0  0  0  0  0  0  0  0  0  0  0  0  0  0  0  0  0  0  0  0  0  0  0  0  0  0  0  0  0  0  0  2  2  2  2  2  2  2  2  2  2  2  2  2  2  2  2  5  5  5  5  5  5  5  5 11 11 11 11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0  0  0  0  0  0  0  0  0  0  0  0  0  0  0  0  0  0  0  0  0  0  0  0  0  0  0  0  0  0  0  0  0  0  0  0  0  0  0  0  0  0  0  0  0  0  0  0  0  0  0  0  0  0  0  0  0  0  0  0  0  0  0  0  2  2  2  2  2  2  2  2  2  2  2  2  2  2  2  2  5  5  5  5  5  5  5  5 11 11 11 11 46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5  5  5  5  5  5  5  5 11 11 11 11 23 23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2  2  2  2  2  2  2  2  2  2  2  2  2  2  2  2  5  5  5  5  5  5  5  5 11 11 11 11 23 23 47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48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24 24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24 24 49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12 12 12 12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12 12 12 12 50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12 12 12 12 25 25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12 12 12 12 25 25 51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6  6  6  6  6  6  6  6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6  6  6  6  6  6  6  6 52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6  6  6  6  6  6  6  6 26 26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6  6  6  6  6  6  6  6 26 26 53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6  6  6  6  6  6  6  6 13 13 13 13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6  6  6  6  6  6  6  6 13 13 13 13 54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6  6  6  6  6  6  6  6 13 13 13 13 27 27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6  6  6  6  6  6  6  6 13 13 13 13 27 27 55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56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28 28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28 28 57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14 14 14 14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14 14 14 14 58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14 14 14 14 29 29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14 14 14 14 29 29 59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7  7  7  7  7  7  7  7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7  7  7  7  7  7  7  7 60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7  7  7  7  7  7  7  7 30 30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7  7  7  7  7  7  7  7 30 30 61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7  7  7  7  7  7  7  7 15 15 15 15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7  7  7  7  7  7  7  7 15 15 15 15 62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7  7  7  7  7  7  7  7 15 15 15 15 31 31 </a:t>
            </a:r>
          </a:p>
          <a:p>
            <a:r>
              <a:rPr lang="en-US" altLang="ja-JP" sz="100" smtClean="0">
                <a:latin typeface="Courier New" pitchFamily="49" charset="0"/>
                <a:ea typeface="HG丸ｺﾞｼｯｸM-PRO" pitchFamily="50" charset="-128"/>
                <a:cs typeface="Courier New" pitchFamily="49" charset="0"/>
              </a:rPr>
              <a:t> 0  0  0  0  0  0  0  0  0  0  0  0  0  0  0  0  0  0  0  0  0  0  0  0  0  0  0  0  0  0  0  0  0  0  0  0  0  0  0  0  0  0  0  0  0  0  0  0  0  0  0  0  0  0  0  0  0  0  0  0  0  0  0  0  1  1  1  1  1  1  1  1  1  1  1  1  1  1  1  1  1  1  1  1  1  1  1  1  1  1  1  1  1  1  1  1  3  3  3  3  3  3  3  3  3  3  3  3  3  3  3  3  7  7  7  7  7  7  7  7 15 15 15 15 31 31 63</a:t>
            </a:r>
            <a:endParaRPr kumimoji="1" lang="ja-JP" altLang="en-US" sz="100">
              <a:latin typeface="Courier New" pitchFamily="49" charset="0"/>
              <a:ea typeface="HG丸ｺﾞｼｯｸM-PRO" pitchFamily="50" charset="-128"/>
              <a:cs typeface="Courier New" pitchFamily="49" charset="0"/>
            </a:endParaRPr>
          </a:p>
        </p:txBody>
      </p:sp>
      <p:sp>
        <p:nvSpPr>
          <p:cNvPr id="17" name="テキスト ボックス 16"/>
          <p:cNvSpPr txBox="1"/>
          <p:nvPr/>
        </p:nvSpPr>
        <p:spPr>
          <a:xfrm>
            <a:off x="5500694" y="4286256"/>
            <a:ext cx="3185487" cy="2092881"/>
          </a:xfrm>
          <a:prstGeom prst="rect">
            <a:avLst/>
          </a:prstGeom>
          <a:solidFill>
            <a:schemeClr val="accent5"/>
          </a:solidFill>
          <a:ln w="19050" cap="rnd">
            <a:solidFill>
              <a:schemeClr val="tx2">
                <a:lumMod val="60000"/>
                <a:lumOff val="40000"/>
              </a:schemeClr>
            </a:solidFill>
          </a:ln>
        </p:spPr>
        <p:txBody>
          <a:bodyPr wrap="none" rtlCol="0">
            <a:spAutoFit/>
          </a:bodyPr>
          <a:lstStyle/>
          <a:p>
            <a:r>
              <a:rPr lang="ja-JP" altLang="en-US" sz="800" smtClean="0">
                <a:latin typeface="Courier New" pitchFamily="49" charset="0"/>
                <a:ea typeface="HG丸ｺﾞｼｯｸM-PRO" pitchFamily="50" charset="-128"/>
                <a:cs typeface="Courier New" pitchFamily="49" charset="0"/>
              </a:rPr>
              <a:t> </a:t>
            </a:r>
            <a:r>
              <a:rPr lang="en-US" altLang="ja-JP" sz="1000" smtClean="0">
                <a:latin typeface="Courier New" pitchFamily="49" charset="0"/>
                <a:ea typeface="HG丸ｺﾞｼｯｸM-PRO" pitchFamily="50" charset="-128"/>
                <a:cs typeface="Courier New" pitchFamily="49" charset="0"/>
              </a:rPr>
              <a:t>0 </a:t>
            </a:r>
          </a:p>
          <a:p>
            <a:r>
              <a:rPr lang="en-US" altLang="ja-JP" sz="1000" smtClean="0">
                <a:latin typeface="Courier New" pitchFamily="49" charset="0"/>
                <a:ea typeface="HG丸ｺﾞｼｯｸM-PRO" pitchFamily="50" charset="-128"/>
                <a:cs typeface="Courier New" pitchFamily="49" charset="0"/>
              </a:rPr>
              <a:t> 0 16 </a:t>
            </a:r>
          </a:p>
          <a:p>
            <a:r>
              <a:rPr lang="en-US" altLang="ja-JP" sz="1000" smtClean="0">
                <a:latin typeface="Courier New" pitchFamily="49" charset="0"/>
                <a:ea typeface="HG丸ｺﾞｼｯｸM-PRO" pitchFamily="50" charset="-128"/>
                <a:cs typeface="Courier New" pitchFamily="49" charset="0"/>
              </a:rPr>
              <a:t> 0  8  8 </a:t>
            </a:r>
          </a:p>
          <a:p>
            <a:r>
              <a:rPr lang="en-US" altLang="ja-JP" sz="1000" smtClean="0">
                <a:latin typeface="Courier New" pitchFamily="49" charset="0"/>
                <a:ea typeface="HG丸ｺﾞｼｯｸM-PRO" pitchFamily="50" charset="-128"/>
                <a:cs typeface="Courier New" pitchFamily="49" charset="0"/>
              </a:rPr>
              <a:t> 0  8  8 17 </a:t>
            </a:r>
          </a:p>
          <a:p>
            <a:r>
              <a:rPr lang="en-US" altLang="ja-JP" sz="1000" smtClean="0">
                <a:latin typeface="Courier New" pitchFamily="49" charset="0"/>
                <a:ea typeface="HG丸ｺﾞｼｯｸM-PRO" pitchFamily="50" charset="-128"/>
                <a:cs typeface="Courier New" pitchFamily="49" charset="0"/>
              </a:rPr>
              <a:t> 0  4  4  4  4 </a:t>
            </a:r>
          </a:p>
          <a:p>
            <a:r>
              <a:rPr lang="en-US" altLang="ja-JP" sz="1000" smtClean="0">
                <a:latin typeface="Courier New" pitchFamily="49" charset="0"/>
                <a:ea typeface="HG丸ｺﾞｼｯｸM-PRO" pitchFamily="50" charset="-128"/>
                <a:cs typeface="Courier New" pitchFamily="49" charset="0"/>
              </a:rPr>
              <a:t> 0  4  4  4  4 18 </a:t>
            </a:r>
          </a:p>
          <a:p>
            <a:r>
              <a:rPr lang="en-US" altLang="ja-JP" sz="1000" smtClean="0">
                <a:latin typeface="Courier New" pitchFamily="49" charset="0"/>
                <a:ea typeface="HG丸ｺﾞｼｯｸM-PRO" pitchFamily="50" charset="-128"/>
                <a:cs typeface="Courier New" pitchFamily="49" charset="0"/>
              </a:rPr>
              <a:t> 0  4  4  4  4  9  9 </a:t>
            </a:r>
          </a:p>
          <a:p>
            <a:r>
              <a:rPr lang="en-US" altLang="ja-JP" sz="1000" smtClean="0">
                <a:latin typeface="Courier New" pitchFamily="49" charset="0"/>
                <a:ea typeface="HG丸ｺﾞｼｯｸM-PRO" pitchFamily="50" charset="-128"/>
                <a:cs typeface="Courier New" pitchFamily="49" charset="0"/>
              </a:rPr>
              <a:t> 0  4  4  4  4  9  9 19 </a:t>
            </a:r>
          </a:p>
          <a:p>
            <a:r>
              <a:rPr lang="en-US" altLang="ja-JP" sz="1000" smtClean="0">
                <a:latin typeface="Courier New" pitchFamily="49" charset="0"/>
                <a:ea typeface="HG丸ｺﾞｼｯｸM-PRO" pitchFamily="50" charset="-128"/>
                <a:cs typeface="Courier New" pitchFamily="49" charset="0"/>
              </a:rPr>
              <a:t> 0  2  2  2  2  2  2  2  2 </a:t>
            </a:r>
          </a:p>
          <a:p>
            <a:r>
              <a:rPr lang="en-US" altLang="ja-JP" sz="1000" smtClean="0">
                <a:latin typeface="Courier New" pitchFamily="49" charset="0"/>
                <a:ea typeface="HG丸ｺﾞｼｯｸM-PRO" pitchFamily="50" charset="-128"/>
                <a:cs typeface="Courier New" pitchFamily="49" charset="0"/>
              </a:rPr>
              <a:t> 0  2  2  2  2  2  2  2  2 20 </a:t>
            </a:r>
          </a:p>
          <a:p>
            <a:r>
              <a:rPr lang="en-US" altLang="ja-JP" sz="1000" smtClean="0">
                <a:latin typeface="Courier New" pitchFamily="49" charset="0"/>
                <a:ea typeface="HG丸ｺﾞｼｯｸM-PRO" pitchFamily="50" charset="-128"/>
                <a:cs typeface="Courier New" pitchFamily="49" charset="0"/>
              </a:rPr>
              <a:t> 0  2  2  2  2  2  2  2  2 10 10 </a:t>
            </a:r>
          </a:p>
          <a:p>
            <a:r>
              <a:rPr lang="en-US" altLang="ja-JP" sz="1000" smtClean="0">
                <a:latin typeface="Courier New" pitchFamily="49" charset="0"/>
                <a:ea typeface="HG丸ｺﾞｼｯｸM-PRO" pitchFamily="50" charset="-128"/>
                <a:cs typeface="Courier New" pitchFamily="49" charset="0"/>
              </a:rPr>
              <a:t> 0  2  2  2  2  2  2  2  2 10 10 21 </a:t>
            </a:r>
          </a:p>
          <a:p>
            <a:r>
              <a:rPr lang="en-US" altLang="ja-JP" sz="1000" smtClean="0">
                <a:latin typeface="Courier New" pitchFamily="49" charset="0"/>
                <a:ea typeface="HG丸ｺﾞｼｯｸM-PRO" pitchFamily="50" charset="-128"/>
                <a:cs typeface="Courier New" pitchFamily="49" charset="0"/>
              </a:rPr>
              <a:t> 0  2  2  2  2  2  2  2  2  5  5  5  5</a:t>
            </a:r>
          </a:p>
        </p:txBody>
      </p:sp>
      <p:sp>
        <p:nvSpPr>
          <p:cNvPr id="18" name="円/楕円 17"/>
          <p:cNvSpPr/>
          <p:nvPr/>
        </p:nvSpPr>
        <p:spPr>
          <a:xfrm>
            <a:off x="5715008" y="1785926"/>
            <a:ext cx="500066" cy="5000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5572132" y="4000504"/>
            <a:ext cx="2643206" cy="26432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a:stCxn id="18" idx="2"/>
            <a:endCxn id="19" idx="2"/>
          </p:cNvCxnSpPr>
          <p:nvPr/>
        </p:nvCxnSpPr>
        <p:spPr>
          <a:xfrm rot="10800000" flipV="1">
            <a:off x="5572132" y="2035959"/>
            <a:ext cx="142876" cy="328614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rot="16200000" flipH="1">
            <a:off x="5822165" y="2393149"/>
            <a:ext cx="2571768" cy="178595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7572396" y="3714752"/>
            <a:ext cx="642942" cy="369332"/>
          </a:xfrm>
          <a:prstGeom prst="rect">
            <a:avLst/>
          </a:prstGeom>
          <a:solidFill>
            <a:schemeClr val="accent5"/>
          </a:solidFill>
          <a:ln w="19050" cap="rnd">
            <a:solidFill>
              <a:schemeClr val="tx2">
                <a:lumMod val="60000"/>
                <a:lumOff val="40000"/>
              </a:schemeClr>
            </a:solidFill>
          </a:ln>
        </p:spPr>
        <p:txBody>
          <a:bodyPr wrap="square">
            <a:spAutoFit/>
          </a:bodyPr>
          <a:lstStyle/>
          <a:p>
            <a:pPr>
              <a:defRPr/>
            </a:pPr>
            <a:r>
              <a:rPr lang="ja-JP" altLang="en-US" smtClean="0">
                <a:latin typeface="Courier New" pitchFamily="49" charset="0"/>
                <a:ea typeface="HG丸ｺﾞｼｯｸM-PRO" pitchFamily="50" charset="-128"/>
                <a:cs typeface="Courier New" pitchFamily="49" charset="0"/>
              </a:rPr>
              <a:t>拡大</a:t>
            </a:r>
            <a:endParaRPr lang="ja-JP" altLang="en-US">
              <a:latin typeface="Courier New" pitchFamily="49" charset="0"/>
              <a:ea typeface="HG丸ｺﾞｼｯｸM-PRO" pitchFamily="50" charset="-128"/>
              <a:cs typeface="Courier New" pitchFamily="49"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最適化への試行錯誤</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斜辺に規則性は無いか見てみる</a:t>
            </a:r>
            <a:endParaRPr kumimoji="1" lang="en-US" altLang="ja-JP" smtClean="0"/>
          </a:p>
          <a:p>
            <a:endParaRPr lang="en-US" altLang="ja-JP" smtClean="0"/>
          </a:p>
          <a:p>
            <a:endParaRPr kumimoji="1" lang="en-US" altLang="ja-JP" smtClean="0"/>
          </a:p>
          <a:p>
            <a:endParaRPr lang="en-US" altLang="ja-JP" smtClean="0"/>
          </a:p>
          <a:p>
            <a:pPr lvl="1"/>
            <a:r>
              <a:rPr kumimoji="1" lang="en-US" altLang="ja-JP" smtClean="0"/>
              <a:t>2</a:t>
            </a:r>
            <a:r>
              <a:rPr kumimoji="1" lang="ja-JP" altLang="en-US" smtClean="0"/>
              <a:t>のべきのところは値が半分</a:t>
            </a:r>
            <a:endParaRPr kumimoji="1" lang="en-US" altLang="ja-JP" smtClean="0"/>
          </a:p>
          <a:p>
            <a:pPr lvl="2"/>
            <a:r>
              <a:rPr lang="ja-JP" altLang="en-US" smtClean="0"/>
              <a:t>これは一体なんの値だろう</a:t>
            </a:r>
            <a:endParaRPr lang="en-US" altLang="ja-JP" smtClean="0"/>
          </a:p>
          <a:p>
            <a:pPr lvl="1"/>
            <a:r>
              <a:rPr lang="ja-JP" altLang="en-US" smtClean="0"/>
              <a:t>何度シフトすれば </a:t>
            </a:r>
            <a:r>
              <a:rPr lang="en-US" altLang="ja-JP" smtClean="0"/>
              <a:t>i </a:t>
            </a:r>
            <a:r>
              <a:rPr lang="ja-JP" altLang="en-US" smtClean="0"/>
              <a:t>が </a:t>
            </a:r>
            <a:r>
              <a:rPr lang="en-US" altLang="ja-JP" smtClean="0"/>
              <a:t>v </a:t>
            </a:r>
            <a:r>
              <a:rPr lang="ja-JP" altLang="en-US" smtClean="0"/>
              <a:t>になるのか調べてみる</a:t>
            </a:r>
            <a:endParaRPr lang="en-US" altLang="ja-JP" smtClean="0"/>
          </a:p>
          <a:p>
            <a:pPr lvl="1"/>
            <a:endParaRPr lang="en-US" altLang="ja-JP" smtClean="0"/>
          </a:p>
          <a:p>
            <a:pPr lvl="1"/>
            <a:endParaRPr lang="en-US" altLang="ja-JP" smtClean="0"/>
          </a:p>
          <a:p>
            <a:pPr lvl="1"/>
            <a:endParaRPr lang="en-US" altLang="ja-JP" smtClean="0"/>
          </a:p>
          <a:p>
            <a:pPr lvl="1"/>
            <a:endParaRPr lang="en-US" altLang="ja-JP" smtClean="0"/>
          </a:p>
          <a:p>
            <a:pPr lvl="1"/>
            <a:r>
              <a:rPr lang="ja-JP" altLang="en-US" smtClean="0"/>
              <a:t>なんとなく規則性がありそう</a:t>
            </a:r>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17</a:t>
            </a:fld>
            <a:r>
              <a:rPr lang="en-US" altLang="ja-JP" smtClean="0"/>
              <a:t>/40</a:t>
            </a:r>
            <a:endParaRPr lang="en-US" altLang="ja-JP"/>
          </a:p>
        </p:txBody>
      </p:sp>
      <p:graphicFrame>
        <p:nvGraphicFramePr>
          <p:cNvPr id="7" name="表 6"/>
          <p:cNvGraphicFramePr>
            <a:graphicFrameLocks noGrp="1"/>
          </p:cNvGraphicFramePr>
          <p:nvPr/>
        </p:nvGraphicFramePr>
        <p:xfrm>
          <a:off x="285730" y="1397000"/>
          <a:ext cx="8286806" cy="1402080"/>
        </p:xfrm>
        <a:graphic>
          <a:graphicData uri="http://schemas.openxmlformats.org/drawingml/2006/table">
            <a:tbl>
              <a:tblPr firstRow="1" bandRow="1">
                <a:tableStyleId>{5C22544A-7EE6-4342-B048-85BDC9FD1C3A}</a:tableStyleId>
              </a:tblPr>
              <a:tblGrid>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tblGrid>
              <a:tr h="370840">
                <a:tc>
                  <a:txBody>
                    <a:bodyPr/>
                    <a:lstStyle/>
                    <a:p>
                      <a:r>
                        <a:rPr kumimoji="1" lang="en-US" altLang="ja-JP" sz="2000" smtClean="0"/>
                        <a:t>i</a:t>
                      </a:r>
                      <a:endParaRPr kumimoji="1" lang="ja-JP" altLang="en-US" sz="2000"/>
                    </a:p>
                  </a:txBody>
                  <a:tcPr/>
                </a:tc>
                <a:tc>
                  <a:txBody>
                    <a:bodyPr/>
                    <a:lstStyle/>
                    <a:p>
                      <a:r>
                        <a:rPr kumimoji="1" lang="en-US" altLang="ja-JP" sz="2000" smtClean="0"/>
                        <a:t>0</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3</a:t>
                      </a:r>
                      <a:endParaRPr kumimoji="1" lang="ja-JP" altLang="en-US" sz="2000"/>
                    </a:p>
                  </a:txBody>
                  <a:tcPr/>
                </a:tc>
                <a:tc>
                  <a:txBody>
                    <a:bodyPr/>
                    <a:lstStyle/>
                    <a:p>
                      <a:r>
                        <a:rPr kumimoji="1" lang="en-US" altLang="ja-JP" sz="2000" smtClean="0"/>
                        <a:t>4</a:t>
                      </a:r>
                      <a:endParaRPr kumimoji="1" lang="ja-JP" altLang="en-US" sz="2000"/>
                    </a:p>
                  </a:txBody>
                  <a:tcPr/>
                </a:tc>
                <a:tc>
                  <a:txBody>
                    <a:bodyPr/>
                    <a:lstStyle/>
                    <a:p>
                      <a:r>
                        <a:rPr kumimoji="1" lang="en-US" altLang="ja-JP" sz="2000" smtClean="0"/>
                        <a:t>5</a:t>
                      </a:r>
                      <a:endParaRPr kumimoji="1" lang="ja-JP" altLang="en-US" sz="2000"/>
                    </a:p>
                  </a:txBody>
                  <a:tcPr/>
                </a:tc>
                <a:tc>
                  <a:txBody>
                    <a:bodyPr/>
                    <a:lstStyle/>
                    <a:p>
                      <a:r>
                        <a:rPr kumimoji="1" lang="en-US" altLang="ja-JP" sz="2000" smtClean="0"/>
                        <a:t>6</a:t>
                      </a:r>
                      <a:endParaRPr kumimoji="1" lang="ja-JP" altLang="en-US" sz="2000"/>
                    </a:p>
                  </a:txBody>
                  <a:tcPr/>
                </a:tc>
                <a:tc>
                  <a:txBody>
                    <a:bodyPr/>
                    <a:lstStyle/>
                    <a:p>
                      <a:r>
                        <a:rPr kumimoji="1" lang="en-US" altLang="ja-JP" sz="2000" smtClean="0"/>
                        <a:t>7</a:t>
                      </a:r>
                      <a:endParaRPr kumimoji="1" lang="ja-JP" altLang="en-US" sz="2000"/>
                    </a:p>
                  </a:txBody>
                  <a:tcPr/>
                </a:tc>
                <a:tc>
                  <a:txBody>
                    <a:bodyPr/>
                    <a:lstStyle/>
                    <a:p>
                      <a:r>
                        <a:rPr kumimoji="1" lang="en-US" altLang="ja-JP" sz="2000" smtClean="0"/>
                        <a:t>8</a:t>
                      </a:r>
                      <a:endParaRPr kumimoji="1" lang="ja-JP" altLang="en-US" sz="2000"/>
                    </a:p>
                  </a:txBody>
                  <a:tcPr/>
                </a:tc>
                <a:tc>
                  <a:txBody>
                    <a:bodyPr/>
                    <a:lstStyle/>
                    <a:p>
                      <a:r>
                        <a:rPr kumimoji="1" lang="en-US" altLang="ja-JP" sz="2000" smtClean="0"/>
                        <a:t>9</a:t>
                      </a:r>
                      <a:endParaRPr kumimoji="1" lang="ja-JP" altLang="en-US" sz="2000"/>
                    </a:p>
                  </a:txBody>
                  <a:tcPr/>
                </a:tc>
                <a:tc>
                  <a:txBody>
                    <a:bodyPr/>
                    <a:lstStyle/>
                    <a:p>
                      <a:r>
                        <a:rPr kumimoji="1" lang="en-US" altLang="ja-JP" sz="2000" smtClean="0"/>
                        <a:t>10</a:t>
                      </a:r>
                      <a:endParaRPr kumimoji="1" lang="ja-JP" altLang="en-US" sz="2000"/>
                    </a:p>
                  </a:txBody>
                  <a:tcPr/>
                </a:tc>
                <a:tc>
                  <a:txBody>
                    <a:bodyPr/>
                    <a:lstStyle/>
                    <a:p>
                      <a:r>
                        <a:rPr kumimoji="1" lang="en-US" altLang="ja-JP" sz="2000" smtClean="0"/>
                        <a:t>11</a:t>
                      </a:r>
                      <a:endParaRPr kumimoji="1" lang="ja-JP" altLang="en-US" sz="2000"/>
                    </a:p>
                  </a:txBody>
                  <a:tcPr/>
                </a:tc>
                <a:tc>
                  <a:txBody>
                    <a:bodyPr/>
                    <a:lstStyle/>
                    <a:p>
                      <a:r>
                        <a:rPr kumimoji="1" lang="en-US" altLang="ja-JP" sz="2000" smtClean="0"/>
                        <a:t>12</a:t>
                      </a:r>
                      <a:endParaRPr kumimoji="1" lang="ja-JP" altLang="en-US" sz="2000"/>
                    </a:p>
                  </a:txBody>
                  <a:tcPr/>
                </a:tc>
                <a:tc>
                  <a:txBody>
                    <a:bodyPr/>
                    <a:lstStyle/>
                    <a:p>
                      <a:r>
                        <a:rPr kumimoji="1" lang="en-US" altLang="ja-JP" sz="2000" smtClean="0"/>
                        <a:t>13</a:t>
                      </a:r>
                      <a:endParaRPr kumimoji="1" lang="ja-JP" altLang="en-US" sz="2000"/>
                    </a:p>
                  </a:txBody>
                  <a:tcPr/>
                </a:tc>
                <a:tc>
                  <a:txBody>
                    <a:bodyPr/>
                    <a:lstStyle/>
                    <a:p>
                      <a:r>
                        <a:rPr kumimoji="1" lang="en-US" altLang="ja-JP" sz="2000" smtClean="0"/>
                        <a:t>14</a:t>
                      </a:r>
                      <a:endParaRPr kumimoji="1" lang="ja-JP" altLang="en-US" sz="2000"/>
                    </a:p>
                  </a:txBody>
                  <a:tcPr/>
                </a:tc>
                <a:tc>
                  <a:txBody>
                    <a:bodyPr/>
                    <a:lstStyle/>
                    <a:p>
                      <a:r>
                        <a:rPr kumimoji="1" lang="en-US" altLang="ja-JP" sz="2000" smtClean="0"/>
                        <a:t>15</a:t>
                      </a:r>
                      <a:endParaRPr kumimoji="1" lang="ja-JP" altLang="en-US" sz="2000"/>
                    </a:p>
                  </a:txBody>
                  <a:tcPr/>
                </a:tc>
                <a:tc>
                  <a:txBody>
                    <a:bodyPr/>
                    <a:lstStyle/>
                    <a:p>
                      <a:r>
                        <a:rPr kumimoji="1" lang="en-US" altLang="ja-JP" sz="2000" smtClean="0"/>
                        <a:t>16</a:t>
                      </a:r>
                      <a:endParaRPr kumimoji="1" lang="ja-JP" altLang="en-US" sz="2000"/>
                    </a:p>
                  </a:txBody>
                  <a:tcPr/>
                </a:tc>
                <a:tc>
                  <a:txBody>
                    <a:bodyPr/>
                    <a:lstStyle/>
                    <a:p>
                      <a:r>
                        <a:rPr kumimoji="1" lang="en-US" altLang="ja-JP" sz="2000" smtClean="0"/>
                        <a:t>17</a:t>
                      </a:r>
                      <a:endParaRPr kumimoji="1" lang="ja-JP" altLang="en-US" sz="2000"/>
                    </a:p>
                  </a:txBody>
                  <a:tcPr/>
                </a:tc>
                <a:tc>
                  <a:txBody>
                    <a:bodyPr/>
                    <a:lstStyle/>
                    <a:p>
                      <a:r>
                        <a:rPr kumimoji="1" lang="en-US" altLang="ja-JP" sz="2000" smtClean="0"/>
                        <a:t>18</a:t>
                      </a:r>
                      <a:endParaRPr kumimoji="1" lang="ja-JP" altLang="en-US" sz="2000"/>
                    </a:p>
                  </a:txBody>
                  <a:tcPr/>
                </a:tc>
                <a:tc>
                  <a:txBody>
                    <a:bodyPr/>
                    <a:lstStyle/>
                    <a:p>
                      <a:r>
                        <a:rPr kumimoji="1" lang="en-US" altLang="ja-JP" sz="2000" smtClean="0"/>
                        <a:t>19</a:t>
                      </a:r>
                      <a:endParaRPr kumimoji="1" lang="ja-JP" altLang="en-US" sz="2000"/>
                    </a:p>
                  </a:txBody>
                  <a:tcPr/>
                </a:tc>
                <a:tc>
                  <a:txBody>
                    <a:bodyPr/>
                    <a:lstStyle/>
                    <a:p>
                      <a:r>
                        <a:rPr kumimoji="1" lang="en-US" altLang="ja-JP" sz="2000" smtClean="0"/>
                        <a:t>20</a:t>
                      </a:r>
                      <a:endParaRPr kumimoji="1" lang="ja-JP" altLang="en-US" sz="2000"/>
                    </a:p>
                  </a:txBody>
                  <a:tcPr/>
                </a:tc>
              </a:tr>
              <a:tr h="370840">
                <a:tc>
                  <a:txBody>
                    <a:bodyPr/>
                    <a:lstStyle/>
                    <a:p>
                      <a:r>
                        <a:rPr kumimoji="1" lang="en-US" altLang="ja-JP" sz="2000" smtClean="0"/>
                        <a:t>v</a:t>
                      </a:r>
                      <a:endParaRPr kumimoji="1" lang="ja-JP" altLang="en-US" sz="2000"/>
                    </a:p>
                  </a:txBody>
                  <a:tcPr/>
                </a:tc>
                <a:tc>
                  <a:txBody>
                    <a:bodyPr/>
                    <a:lstStyle/>
                    <a:p>
                      <a:r>
                        <a:rPr kumimoji="1" lang="en-US" altLang="ja-JP" sz="2000" smtClean="0"/>
                        <a:t>0</a:t>
                      </a:r>
                      <a:endParaRPr kumimoji="1" lang="ja-JP" altLang="en-US" sz="2000"/>
                    </a:p>
                  </a:txBody>
                  <a:tcPr/>
                </a:tc>
                <a:tc>
                  <a:txBody>
                    <a:bodyPr/>
                    <a:lstStyle/>
                    <a:p>
                      <a:r>
                        <a:rPr kumimoji="1" lang="en-US" altLang="ja-JP" sz="2000" smtClean="0"/>
                        <a:t>0</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0</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3</a:t>
                      </a:r>
                      <a:endParaRPr kumimoji="1" lang="ja-JP" altLang="en-US" sz="2000"/>
                    </a:p>
                  </a:txBody>
                  <a:tcPr/>
                </a:tc>
                <a:tc>
                  <a:txBody>
                    <a:bodyPr/>
                    <a:lstStyle/>
                    <a:p>
                      <a:r>
                        <a:rPr kumimoji="1" lang="en-US" altLang="ja-JP" sz="2000" smtClean="0"/>
                        <a:t>0</a:t>
                      </a:r>
                      <a:endParaRPr kumimoji="1" lang="ja-JP" altLang="en-US" sz="2000"/>
                    </a:p>
                  </a:txBody>
                  <a:tcPr/>
                </a:tc>
                <a:tc>
                  <a:txBody>
                    <a:bodyPr/>
                    <a:lstStyle/>
                    <a:p>
                      <a:r>
                        <a:rPr kumimoji="1" lang="en-US" altLang="ja-JP" sz="2000" smtClean="0"/>
                        <a:t>4</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5</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6</a:t>
                      </a:r>
                      <a:endParaRPr kumimoji="1" lang="ja-JP" altLang="en-US" sz="2000"/>
                    </a:p>
                  </a:txBody>
                  <a:tcPr/>
                </a:tc>
                <a:tc>
                  <a:txBody>
                    <a:bodyPr/>
                    <a:lstStyle/>
                    <a:p>
                      <a:r>
                        <a:rPr kumimoji="1" lang="en-US" altLang="ja-JP" sz="2000" smtClean="0"/>
                        <a:t>3</a:t>
                      </a:r>
                      <a:endParaRPr kumimoji="1" lang="ja-JP" altLang="en-US" sz="2000"/>
                    </a:p>
                  </a:txBody>
                  <a:tcPr/>
                </a:tc>
                <a:tc>
                  <a:txBody>
                    <a:bodyPr/>
                    <a:lstStyle/>
                    <a:p>
                      <a:r>
                        <a:rPr kumimoji="1" lang="en-US" altLang="ja-JP" sz="2000" smtClean="0"/>
                        <a:t>7</a:t>
                      </a:r>
                      <a:endParaRPr kumimoji="1" lang="ja-JP" altLang="en-US" sz="2000"/>
                    </a:p>
                  </a:txBody>
                  <a:tcPr/>
                </a:tc>
                <a:tc>
                  <a:txBody>
                    <a:bodyPr/>
                    <a:lstStyle/>
                    <a:p>
                      <a:r>
                        <a:rPr kumimoji="1" lang="en-US" altLang="ja-JP" sz="2000" smtClean="0"/>
                        <a:t>0</a:t>
                      </a:r>
                      <a:endParaRPr kumimoji="1" lang="ja-JP" altLang="en-US" sz="2000"/>
                    </a:p>
                  </a:txBody>
                  <a:tcPr/>
                </a:tc>
                <a:tc>
                  <a:txBody>
                    <a:bodyPr/>
                    <a:lstStyle/>
                    <a:p>
                      <a:r>
                        <a:rPr kumimoji="1" lang="en-US" altLang="ja-JP" sz="2000" smtClean="0"/>
                        <a:t>8</a:t>
                      </a:r>
                      <a:endParaRPr kumimoji="1" lang="ja-JP" altLang="en-US" sz="2000"/>
                    </a:p>
                  </a:txBody>
                  <a:tcPr/>
                </a:tc>
                <a:tc>
                  <a:txBody>
                    <a:bodyPr/>
                    <a:lstStyle/>
                    <a:p>
                      <a:r>
                        <a:rPr kumimoji="1" lang="en-US" altLang="ja-JP" sz="2000" smtClean="0"/>
                        <a:t>4</a:t>
                      </a:r>
                      <a:endParaRPr kumimoji="1" lang="ja-JP" altLang="en-US" sz="2000"/>
                    </a:p>
                  </a:txBody>
                  <a:tcPr/>
                </a:tc>
                <a:tc>
                  <a:txBody>
                    <a:bodyPr/>
                    <a:lstStyle/>
                    <a:p>
                      <a:r>
                        <a:rPr kumimoji="1" lang="en-US" altLang="ja-JP" sz="2000" smtClean="0"/>
                        <a:t>9</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10</a:t>
                      </a:r>
                      <a:endParaRPr kumimoji="1" lang="ja-JP" altLang="en-US" sz="2000"/>
                    </a:p>
                  </a:txBody>
                  <a:tcPr/>
                </a:tc>
              </a:tr>
            </a:tbl>
          </a:graphicData>
        </a:graphic>
      </p:graphicFrame>
      <p:graphicFrame>
        <p:nvGraphicFramePr>
          <p:cNvPr id="10" name="表 9"/>
          <p:cNvGraphicFramePr>
            <a:graphicFrameLocks noGrp="1"/>
          </p:cNvGraphicFramePr>
          <p:nvPr/>
        </p:nvGraphicFramePr>
        <p:xfrm>
          <a:off x="285720" y="4286256"/>
          <a:ext cx="8286806" cy="1097280"/>
        </p:xfrm>
        <a:graphic>
          <a:graphicData uri="http://schemas.openxmlformats.org/drawingml/2006/table">
            <a:tbl>
              <a:tblPr firstRow="1" bandRow="1">
                <a:tableStyleId>{5C22544A-7EE6-4342-B048-85BDC9FD1C3A}</a:tableStyleId>
              </a:tblPr>
              <a:tblGrid>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tblGrid>
              <a:tr h="370840">
                <a:tc>
                  <a:txBody>
                    <a:bodyPr/>
                    <a:lstStyle/>
                    <a:p>
                      <a:r>
                        <a:rPr kumimoji="1" lang="en-US" altLang="ja-JP" sz="2000" smtClean="0"/>
                        <a:t>i</a:t>
                      </a:r>
                      <a:endParaRPr kumimoji="1" lang="ja-JP" altLang="en-US" sz="2000"/>
                    </a:p>
                  </a:txBody>
                  <a:tcPr/>
                </a:tc>
                <a:tc>
                  <a:txBody>
                    <a:bodyPr/>
                    <a:lstStyle/>
                    <a:p>
                      <a:r>
                        <a:rPr kumimoji="1" lang="en-US" altLang="ja-JP" sz="2000" smtClean="0"/>
                        <a:t>0</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3</a:t>
                      </a:r>
                      <a:endParaRPr kumimoji="1" lang="ja-JP" altLang="en-US" sz="2000"/>
                    </a:p>
                  </a:txBody>
                  <a:tcPr/>
                </a:tc>
                <a:tc>
                  <a:txBody>
                    <a:bodyPr/>
                    <a:lstStyle/>
                    <a:p>
                      <a:r>
                        <a:rPr kumimoji="1" lang="en-US" altLang="ja-JP" sz="2000" smtClean="0"/>
                        <a:t>4</a:t>
                      </a:r>
                      <a:endParaRPr kumimoji="1" lang="ja-JP" altLang="en-US" sz="2000"/>
                    </a:p>
                  </a:txBody>
                  <a:tcPr/>
                </a:tc>
                <a:tc>
                  <a:txBody>
                    <a:bodyPr/>
                    <a:lstStyle/>
                    <a:p>
                      <a:r>
                        <a:rPr kumimoji="1" lang="en-US" altLang="ja-JP" sz="2000" smtClean="0"/>
                        <a:t>5</a:t>
                      </a:r>
                      <a:endParaRPr kumimoji="1" lang="ja-JP" altLang="en-US" sz="2000"/>
                    </a:p>
                  </a:txBody>
                  <a:tcPr/>
                </a:tc>
                <a:tc>
                  <a:txBody>
                    <a:bodyPr/>
                    <a:lstStyle/>
                    <a:p>
                      <a:r>
                        <a:rPr kumimoji="1" lang="en-US" altLang="ja-JP" sz="2000" smtClean="0"/>
                        <a:t>6</a:t>
                      </a:r>
                      <a:endParaRPr kumimoji="1" lang="ja-JP" altLang="en-US" sz="2000"/>
                    </a:p>
                  </a:txBody>
                  <a:tcPr/>
                </a:tc>
                <a:tc>
                  <a:txBody>
                    <a:bodyPr/>
                    <a:lstStyle/>
                    <a:p>
                      <a:r>
                        <a:rPr kumimoji="1" lang="en-US" altLang="ja-JP" sz="2000" smtClean="0"/>
                        <a:t>7</a:t>
                      </a:r>
                      <a:endParaRPr kumimoji="1" lang="ja-JP" altLang="en-US" sz="2000"/>
                    </a:p>
                  </a:txBody>
                  <a:tcPr/>
                </a:tc>
                <a:tc>
                  <a:txBody>
                    <a:bodyPr/>
                    <a:lstStyle/>
                    <a:p>
                      <a:r>
                        <a:rPr kumimoji="1" lang="en-US" altLang="ja-JP" sz="2000" smtClean="0"/>
                        <a:t>8</a:t>
                      </a:r>
                      <a:endParaRPr kumimoji="1" lang="ja-JP" altLang="en-US" sz="2000"/>
                    </a:p>
                  </a:txBody>
                  <a:tcPr/>
                </a:tc>
                <a:tc>
                  <a:txBody>
                    <a:bodyPr/>
                    <a:lstStyle/>
                    <a:p>
                      <a:r>
                        <a:rPr kumimoji="1" lang="en-US" altLang="ja-JP" sz="2000" smtClean="0"/>
                        <a:t>9</a:t>
                      </a:r>
                      <a:endParaRPr kumimoji="1" lang="ja-JP" altLang="en-US" sz="2000"/>
                    </a:p>
                  </a:txBody>
                  <a:tcPr/>
                </a:tc>
                <a:tc>
                  <a:txBody>
                    <a:bodyPr/>
                    <a:lstStyle/>
                    <a:p>
                      <a:r>
                        <a:rPr kumimoji="1" lang="en-US" altLang="ja-JP" sz="2000" smtClean="0"/>
                        <a:t>10</a:t>
                      </a:r>
                      <a:endParaRPr kumimoji="1" lang="ja-JP" altLang="en-US" sz="2000"/>
                    </a:p>
                  </a:txBody>
                  <a:tcPr/>
                </a:tc>
                <a:tc>
                  <a:txBody>
                    <a:bodyPr/>
                    <a:lstStyle/>
                    <a:p>
                      <a:r>
                        <a:rPr kumimoji="1" lang="en-US" altLang="ja-JP" sz="2000" smtClean="0"/>
                        <a:t>11</a:t>
                      </a:r>
                      <a:endParaRPr kumimoji="1" lang="ja-JP" altLang="en-US" sz="2000"/>
                    </a:p>
                  </a:txBody>
                  <a:tcPr/>
                </a:tc>
                <a:tc>
                  <a:txBody>
                    <a:bodyPr/>
                    <a:lstStyle/>
                    <a:p>
                      <a:r>
                        <a:rPr kumimoji="1" lang="en-US" altLang="ja-JP" sz="2000" smtClean="0"/>
                        <a:t>12</a:t>
                      </a:r>
                      <a:endParaRPr kumimoji="1" lang="ja-JP" altLang="en-US" sz="2000"/>
                    </a:p>
                  </a:txBody>
                  <a:tcPr/>
                </a:tc>
                <a:tc>
                  <a:txBody>
                    <a:bodyPr/>
                    <a:lstStyle/>
                    <a:p>
                      <a:r>
                        <a:rPr kumimoji="1" lang="en-US" altLang="ja-JP" sz="2000" smtClean="0"/>
                        <a:t>13</a:t>
                      </a:r>
                      <a:endParaRPr kumimoji="1" lang="ja-JP" altLang="en-US" sz="2000"/>
                    </a:p>
                  </a:txBody>
                  <a:tcPr/>
                </a:tc>
                <a:tc>
                  <a:txBody>
                    <a:bodyPr/>
                    <a:lstStyle/>
                    <a:p>
                      <a:r>
                        <a:rPr kumimoji="1" lang="en-US" altLang="ja-JP" sz="2000" smtClean="0"/>
                        <a:t>14</a:t>
                      </a:r>
                      <a:endParaRPr kumimoji="1" lang="ja-JP" altLang="en-US" sz="2000"/>
                    </a:p>
                  </a:txBody>
                  <a:tcPr/>
                </a:tc>
                <a:tc>
                  <a:txBody>
                    <a:bodyPr/>
                    <a:lstStyle/>
                    <a:p>
                      <a:r>
                        <a:rPr kumimoji="1" lang="en-US" altLang="ja-JP" sz="2000" smtClean="0"/>
                        <a:t>15</a:t>
                      </a:r>
                      <a:endParaRPr kumimoji="1" lang="ja-JP" altLang="en-US" sz="2000"/>
                    </a:p>
                  </a:txBody>
                  <a:tcPr/>
                </a:tc>
                <a:tc>
                  <a:txBody>
                    <a:bodyPr/>
                    <a:lstStyle/>
                    <a:p>
                      <a:r>
                        <a:rPr kumimoji="1" lang="en-US" altLang="ja-JP" sz="2000" smtClean="0"/>
                        <a:t>16</a:t>
                      </a:r>
                      <a:endParaRPr kumimoji="1" lang="ja-JP" altLang="en-US" sz="2000"/>
                    </a:p>
                  </a:txBody>
                  <a:tcPr/>
                </a:tc>
                <a:tc>
                  <a:txBody>
                    <a:bodyPr/>
                    <a:lstStyle/>
                    <a:p>
                      <a:r>
                        <a:rPr kumimoji="1" lang="en-US" altLang="ja-JP" sz="2000" smtClean="0"/>
                        <a:t>17</a:t>
                      </a:r>
                      <a:endParaRPr kumimoji="1" lang="ja-JP" altLang="en-US" sz="2000"/>
                    </a:p>
                  </a:txBody>
                  <a:tcPr/>
                </a:tc>
                <a:tc>
                  <a:txBody>
                    <a:bodyPr/>
                    <a:lstStyle/>
                    <a:p>
                      <a:r>
                        <a:rPr kumimoji="1" lang="en-US" altLang="ja-JP" sz="2000" smtClean="0"/>
                        <a:t>18</a:t>
                      </a:r>
                      <a:endParaRPr kumimoji="1" lang="ja-JP" altLang="en-US" sz="2000"/>
                    </a:p>
                  </a:txBody>
                  <a:tcPr/>
                </a:tc>
                <a:tc>
                  <a:txBody>
                    <a:bodyPr/>
                    <a:lstStyle/>
                    <a:p>
                      <a:r>
                        <a:rPr kumimoji="1" lang="en-US" altLang="ja-JP" sz="2000" smtClean="0"/>
                        <a:t>19</a:t>
                      </a:r>
                      <a:endParaRPr kumimoji="1" lang="ja-JP" altLang="en-US" sz="2000"/>
                    </a:p>
                  </a:txBody>
                  <a:tcPr/>
                </a:tc>
                <a:tc>
                  <a:txBody>
                    <a:bodyPr/>
                    <a:lstStyle/>
                    <a:p>
                      <a:r>
                        <a:rPr kumimoji="1" lang="en-US" altLang="ja-JP" sz="2000" smtClean="0"/>
                        <a:t>20</a:t>
                      </a:r>
                      <a:endParaRPr kumimoji="1" lang="ja-JP" altLang="en-US" sz="2000"/>
                    </a:p>
                  </a:txBody>
                  <a:tcPr/>
                </a:tc>
              </a:tr>
              <a:tr h="370840">
                <a:tc>
                  <a:txBody>
                    <a:bodyPr/>
                    <a:lstStyle/>
                    <a:p>
                      <a:r>
                        <a:rPr kumimoji="1" lang="en-US" altLang="ja-JP" sz="2000" smtClean="0"/>
                        <a:t>s</a:t>
                      </a:r>
                      <a:endParaRPr kumimoji="1" lang="ja-JP" altLang="en-US" sz="2000"/>
                    </a:p>
                  </a:txBody>
                  <a:tcPr/>
                </a:tc>
                <a:tc>
                  <a:txBody>
                    <a:bodyPr/>
                    <a:lstStyle/>
                    <a:p>
                      <a:r>
                        <a:rPr kumimoji="1" lang="en-US" altLang="ja-JP" sz="2000" smtClean="0"/>
                        <a:t>0</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3</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4</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3</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5</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3</a:t>
                      </a:r>
                      <a:endParaRPr kumimoji="1" lang="ja-JP" altLang="en-US" sz="2000"/>
                    </a:p>
                  </a:txBody>
                  <a:tcPr/>
                </a:tc>
                <a:tc>
                  <a:txBody>
                    <a:bodyPr/>
                    <a:lstStyle/>
                    <a:p>
                      <a:r>
                        <a:rPr lang="en-US" altLang="ja-JP" sz="2000" smtClean="0"/>
                        <a:t>1</a:t>
                      </a:r>
                      <a:endParaRPr lang="ja-JP" altLang="en-US" sz="200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kumimoji="1" lang="en-US" altLang="ja-JP" smtClean="0"/>
              <a:t>2</a:t>
            </a:r>
            <a:r>
              <a:rPr kumimoji="1" lang="ja-JP" altLang="en-US" smtClean="0"/>
              <a:t>進数で表記してみる</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再掲</a:t>
            </a:r>
            <a:endParaRPr kumimoji="1" lang="en-US" altLang="ja-JP" smtClean="0"/>
          </a:p>
          <a:p>
            <a:endParaRPr lang="en-US" altLang="ja-JP" smtClean="0"/>
          </a:p>
          <a:p>
            <a:endParaRPr kumimoji="1" lang="en-US" altLang="ja-JP" smtClean="0"/>
          </a:p>
          <a:p>
            <a:endParaRPr lang="en-US" altLang="ja-JP" smtClean="0"/>
          </a:p>
          <a:p>
            <a:endParaRPr kumimoji="1" lang="en-US" altLang="ja-JP" smtClean="0"/>
          </a:p>
          <a:p>
            <a:endParaRPr lang="en-US" altLang="ja-JP" smtClean="0"/>
          </a:p>
          <a:p>
            <a:endParaRPr kumimoji="1" lang="en-US" altLang="ja-JP" smtClean="0"/>
          </a:p>
          <a:p>
            <a:endParaRPr lang="en-US" altLang="ja-JP" smtClean="0"/>
          </a:p>
          <a:p>
            <a:endParaRPr kumimoji="1" lang="en-US" altLang="ja-JP" smtClean="0"/>
          </a:p>
          <a:p>
            <a:r>
              <a:rPr lang="en-US" altLang="ja-JP" smtClean="0"/>
              <a:t>i</a:t>
            </a:r>
            <a:r>
              <a:rPr lang="ja-JP" altLang="en-US" smtClean="0"/>
              <a:t>を</a:t>
            </a:r>
            <a:r>
              <a:rPr lang="en-US" altLang="ja-JP" smtClean="0"/>
              <a:t>2</a:t>
            </a:r>
            <a:r>
              <a:rPr lang="ja-JP" altLang="en-US" smtClean="0"/>
              <a:t>進展開したときの下から連続する</a:t>
            </a:r>
            <a:r>
              <a:rPr lang="en-US" altLang="ja-JP" smtClean="0"/>
              <a:t>0</a:t>
            </a:r>
            <a:r>
              <a:rPr lang="ja-JP" altLang="en-US" smtClean="0"/>
              <a:t>の個数に注目</a:t>
            </a:r>
            <a:endParaRPr lang="en-US" altLang="ja-JP" smtClean="0"/>
          </a:p>
          <a:p>
            <a:pPr lvl="1"/>
            <a:r>
              <a:rPr kumimoji="1" lang="en-US" altLang="ja-JP" smtClean="0"/>
              <a:t>z + 1</a:t>
            </a:r>
            <a:r>
              <a:rPr kumimoji="1" lang="ja-JP" altLang="en-US" smtClean="0"/>
              <a:t>と </a:t>
            </a:r>
            <a:r>
              <a:rPr kumimoji="1" lang="en-US" altLang="ja-JP" smtClean="0"/>
              <a:t>s </a:t>
            </a:r>
            <a:r>
              <a:rPr kumimoji="1" lang="ja-JP" altLang="en-US" smtClean="0"/>
              <a:t>に関係が</a:t>
            </a:r>
            <a:r>
              <a:rPr kumimoji="1" lang="en-US" altLang="ja-JP" smtClean="0"/>
              <a:t>!</a:t>
            </a:r>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18</a:t>
            </a:fld>
            <a:r>
              <a:rPr lang="en-US" altLang="ja-JP" smtClean="0"/>
              <a:t>/40</a:t>
            </a:r>
            <a:endParaRPr lang="en-US" altLang="ja-JP"/>
          </a:p>
        </p:txBody>
      </p:sp>
      <p:graphicFrame>
        <p:nvGraphicFramePr>
          <p:cNvPr id="6" name="表 5"/>
          <p:cNvGraphicFramePr>
            <a:graphicFrameLocks noGrp="1"/>
          </p:cNvGraphicFramePr>
          <p:nvPr/>
        </p:nvGraphicFramePr>
        <p:xfrm>
          <a:off x="428596" y="2928934"/>
          <a:ext cx="8286806" cy="2011680"/>
        </p:xfrm>
        <a:graphic>
          <a:graphicData uri="http://schemas.openxmlformats.org/drawingml/2006/table">
            <a:tbl>
              <a:tblPr firstRow="1" bandRow="1">
                <a:tableStyleId>{5C22544A-7EE6-4342-B048-85BDC9FD1C3A}</a:tableStyleId>
              </a:tblPr>
              <a:tblGrid>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tblGrid>
              <a:tr h="370840">
                <a:tc>
                  <a:txBody>
                    <a:bodyPr/>
                    <a:lstStyle/>
                    <a:p>
                      <a:r>
                        <a:rPr kumimoji="1" lang="en-US" altLang="ja-JP" sz="2000" smtClean="0"/>
                        <a:t>i</a:t>
                      </a:r>
                      <a:endParaRPr kumimoji="1" lang="ja-JP" altLang="en-US" sz="2000"/>
                    </a:p>
                  </a:txBody>
                  <a:tcPr/>
                </a:tc>
                <a:tc>
                  <a:txBody>
                    <a:bodyPr/>
                    <a:lstStyle/>
                    <a:p>
                      <a:r>
                        <a:rPr kumimoji="1" lang="en-US" altLang="ja-JP" sz="2000" smtClean="0"/>
                        <a:t>0</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10</a:t>
                      </a:r>
                      <a:endParaRPr kumimoji="1" lang="ja-JP" altLang="en-US" sz="2000"/>
                    </a:p>
                  </a:txBody>
                  <a:tcPr/>
                </a:tc>
                <a:tc>
                  <a:txBody>
                    <a:bodyPr/>
                    <a:lstStyle/>
                    <a:p>
                      <a:r>
                        <a:rPr kumimoji="1" lang="en-US" altLang="ja-JP" sz="2000" smtClean="0"/>
                        <a:t>11</a:t>
                      </a:r>
                      <a:endParaRPr kumimoji="1" lang="ja-JP" altLang="en-US" sz="2000"/>
                    </a:p>
                  </a:txBody>
                  <a:tcPr/>
                </a:tc>
                <a:tc>
                  <a:txBody>
                    <a:bodyPr/>
                    <a:lstStyle/>
                    <a:p>
                      <a:r>
                        <a:rPr kumimoji="1" lang="en-US" altLang="ja-JP" sz="2000" smtClean="0"/>
                        <a:t>100</a:t>
                      </a:r>
                      <a:endParaRPr kumimoji="1" lang="ja-JP" altLang="en-US" sz="2000"/>
                    </a:p>
                  </a:txBody>
                  <a:tcPr/>
                </a:tc>
                <a:tc>
                  <a:txBody>
                    <a:bodyPr/>
                    <a:lstStyle/>
                    <a:p>
                      <a:r>
                        <a:rPr kumimoji="1" lang="en-US" altLang="ja-JP" sz="2000" smtClean="0"/>
                        <a:t>101</a:t>
                      </a:r>
                      <a:endParaRPr kumimoji="1" lang="ja-JP" altLang="en-US" sz="2000"/>
                    </a:p>
                  </a:txBody>
                  <a:tcPr/>
                </a:tc>
                <a:tc>
                  <a:txBody>
                    <a:bodyPr/>
                    <a:lstStyle/>
                    <a:p>
                      <a:r>
                        <a:rPr kumimoji="1" lang="en-US" altLang="ja-JP" sz="2000" smtClean="0"/>
                        <a:t>110</a:t>
                      </a:r>
                      <a:endParaRPr kumimoji="1" lang="ja-JP" altLang="en-US" sz="2000"/>
                    </a:p>
                  </a:txBody>
                  <a:tcPr/>
                </a:tc>
                <a:tc>
                  <a:txBody>
                    <a:bodyPr/>
                    <a:lstStyle/>
                    <a:p>
                      <a:r>
                        <a:rPr kumimoji="1" lang="en-US" altLang="ja-JP" sz="2000" smtClean="0"/>
                        <a:t>111</a:t>
                      </a:r>
                      <a:endParaRPr kumimoji="1" lang="ja-JP" altLang="en-US" sz="2000"/>
                    </a:p>
                  </a:txBody>
                  <a:tcPr/>
                </a:tc>
                <a:tc>
                  <a:txBody>
                    <a:bodyPr/>
                    <a:lstStyle/>
                    <a:p>
                      <a:r>
                        <a:rPr kumimoji="1" lang="en-US" altLang="ja-JP" sz="2000" smtClean="0"/>
                        <a:t>1000</a:t>
                      </a:r>
                      <a:endParaRPr kumimoji="1" lang="ja-JP" altLang="en-US" sz="2000"/>
                    </a:p>
                  </a:txBody>
                  <a:tcPr/>
                </a:tc>
                <a:tc>
                  <a:txBody>
                    <a:bodyPr/>
                    <a:lstStyle/>
                    <a:p>
                      <a:r>
                        <a:rPr kumimoji="1" lang="en-US" altLang="ja-JP" sz="2000" smtClean="0"/>
                        <a:t>1001</a:t>
                      </a:r>
                      <a:endParaRPr kumimoji="1" lang="ja-JP" altLang="en-US" sz="2000"/>
                    </a:p>
                  </a:txBody>
                  <a:tcPr/>
                </a:tc>
                <a:tc>
                  <a:txBody>
                    <a:bodyPr/>
                    <a:lstStyle/>
                    <a:p>
                      <a:r>
                        <a:rPr kumimoji="1" lang="en-US" altLang="ja-JP" sz="2000" smtClean="0"/>
                        <a:t>1010</a:t>
                      </a:r>
                      <a:endParaRPr kumimoji="1" lang="ja-JP" altLang="en-US" sz="2000"/>
                    </a:p>
                  </a:txBody>
                  <a:tcPr/>
                </a:tc>
                <a:tc>
                  <a:txBody>
                    <a:bodyPr/>
                    <a:lstStyle/>
                    <a:p>
                      <a:r>
                        <a:rPr kumimoji="1" lang="en-US" altLang="ja-JP" sz="2000" smtClean="0"/>
                        <a:t>1011</a:t>
                      </a:r>
                      <a:endParaRPr kumimoji="1" lang="ja-JP" altLang="en-US" sz="2000"/>
                    </a:p>
                  </a:txBody>
                  <a:tcPr/>
                </a:tc>
                <a:tc>
                  <a:txBody>
                    <a:bodyPr/>
                    <a:lstStyle/>
                    <a:p>
                      <a:r>
                        <a:rPr kumimoji="1" lang="en-US" altLang="ja-JP" sz="2000" smtClean="0"/>
                        <a:t>1100</a:t>
                      </a:r>
                      <a:endParaRPr kumimoji="1" lang="ja-JP" altLang="en-US" sz="2000"/>
                    </a:p>
                  </a:txBody>
                  <a:tcPr/>
                </a:tc>
                <a:tc>
                  <a:txBody>
                    <a:bodyPr/>
                    <a:lstStyle/>
                    <a:p>
                      <a:r>
                        <a:rPr kumimoji="1" lang="en-US" altLang="ja-JP" sz="2000" smtClean="0"/>
                        <a:t>1101</a:t>
                      </a:r>
                      <a:endParaRPr kumimoji="1" lang="ja-JP" altLang="en-US" sz="2000"/>
                    </a:p>
                  </a:txBody>
                  <a:tcPr/>
                </a:tc>
                <a:tc>
                  <a:txBody>
                    <a:bodyPr/>
                    <a:lstStyle/>
                    <a:p>
                      <a:r>
                        <a:rPr kumimoji="1" lang="en-US" altLang="ja-JP" sz="2000" smtClean="0"/>
                        <a:t>1110</a:t>
                      </a:r>
                      <a:endParaRPr kumimoji="1" lang="ja-JP" altLang="en-US" sz="2000"/>
                    </a:p>
                  </a:txBody>
                  <a:tcPr/>
                </a:tc>
                <a:tc>
                  <a:txBody>
                    <a:bodyPr/>
                    <a:lstStyle/>
                    <a:p>
                      <a:r>
                        <a:rPr kumimoji="1" lang="en-US" altLang="ja-JP" sz="2000" smtClean="0"/>
                        <a:t>1111</a:t>
                      </a:r>
                      <a:endParaRPr kumimoji="1" lang="ja-JP" altLang="en-US" sz="2000"/>
                    </a:p>
                  </a:txBody>
                  <a:tcPr/>
                </a:tc>
                <a:tc>
                  <a:txBody>
                    <a:bodyPr/>
                    <a:lstStyle/>
                    <a:p>
                      <a:r>
                        <a:rPr kumimoji="1" lang="en-US" altLang="ja-JP" sz="2000" smtClean="0"/>
                        <a:t>10000</a:t>
                      </a:r>
                      <a:endParaRPr kumimoji="1" lang="ja-JP" altLang="en-US" sz="2000"/>
                    </a:p>
                  </a:txBody>
                  <a:tcPr/>
                </a:tc>
                <a:tc>
                  <a:txBody>
                    <a:bodyPr/>
                    <a:lstStyle/>
                    <a:p>
                      <a:r>
                        <a:rPr kumimoji="1" lang="en-US" altLang="ja-JP" sz="2000" smtClean="0"/>
                        <a:t>10001</a:t>
                      </a:r>
                      <a:endParaRPr kumimoji="1" lang="ja-JP" altLang="en-US" sz="2000"/>
                    </a:p>
                  </a:txBody>
                  <a:tcPr/>
                </a:tc>
                <a:tc>
                  <a:txBody>
                    <a:bodyPr/>
                    <a:lstStyle/>
                    <a:p>
                      <a:r>
                        <a:rPr kumimoji="1" lang="en-US" altLang="ja-JP" sz="2000" smtClean="0"/>
                        <a:t>10010</a:t>
                      </a:r>
                      <a:endParaRPr kumimoji="1" lang="ja-JP" altLang="en-US" sz="2000"/>
                    </a:p>
                  </a:txBody>
                  <a:tcPr/>
                </a:tc>
                <a:tc>
                  <a:txBody>
                    <a:bodyPr/>
                    <a:lstStyle/>
                    <a:p>
                      <a:r>
                        <a:rPr kumimoji="1" lang="en-US" altLang="ja-JP" sz="2000" smtClean="0"/>
                        <a:t>10011</a:t>
                      </a:r>
                      <a:endParaRPr kumimoji="1" lang="ja-JP" altLang="en-US" sz="2000"/>
                    </a:p>
                  </a:txBody>
                  <a:tcPr/>
                </a:tc>
                <a:tc>
                  <a:txBody>
                    <a:bodyPr/>
                    <a:lstStyle/>
                    <a:p>
                      <a:r>
                        <a:rPr kumimoji="1" lang="en-US" altLang="ja-JP" sz="2000" smtClean="0"/>
                        <a:t>10100</a:t>
                      </a:r>
                      <a:endParaRPr kumimoji="1" lang="ja-JP" altLang="en-US" sz="2000"/>
                    </a:p>
                  </a:txBody>
                  <a:tcPr/>
                </a:tc>
              </a:tr>
              <a:tr h="370840">
                <a:tc>
                  <a:txBody>
                    <a:bodyPr/>
                    <a:lstStyle/>
                    <a:p>
                      <a:r>
                        <a:rPr kumimoji="1" lang="en-US" altLang="ja-JP" sz="2000" smtClean="0"/>
                        <a:t>z</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0</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solidFill>
                            <a:srgbClr val="FF0000"/>
                          </a:solidFill>
                        </a:rPr>
                        <a:t>0</a:t>
                      </a:r>
                      <a:endParaRPr kumimoji="1" lang="ja-JP" altLang="en-US" sz="2000">
                        <a:solidFill>
                          <a:srgbClr val="FF0000"/>
                        </a:solidFill>
                      </a:endParaRPr>
                    </a:p>
                  </a:txBody>
                  <a:tcPr/>
                </a:tc>
                <a:tc>
                  <a:txBody>
                    <a:bodyPr/>
                    <a:lstStyle/>
                    <a:p>
                      <a:r>
                        <a:rPr kumimoji="1" lang="en-US" altLang="ja-JP" sz="2000" smtClean="0">
                          <a:solidFill>
                            <a:srgbClr val="FF0000"/>
                          </a:solidFill>
                        </a:rPr>
                        <a:t>2</a:t>
                      </a:r>
                      <a:endParaRPr kumimoji="1" lang="ja-JP" altLang="en-US" sz="2000">
                        <a:solidFill>
                          <a:srgbClr val="FF0000"/>
                        </a:solidFill>
                      </a:endParaRPr>
                    </a:p>
                  </a:txBody>
                  <a:tcPr/>
                </a:tc>
                <a:tc>
                  <a:txBody>
                    <a:bodyPr/>
                    <a:lstStyle/>
                    <a:p>
                      <a:r>
                        <a:rPr kumimoji="1" lang="en-US" altLang="ja-JP" sz="2000" smtClean="0">
                          <a:solidFill>
                            <a:srgbClr val="FF0000"/>
                          </a:solidFill>
                        </a:rPr>
                        <a:t>0</a:t>
                      </a:r>
                      <a:endParaRPr kumimoji="1" lang="ja-JP" altLang="en-US" sz="2000">
                        <a:solidFill>
                          <a:srgbClr val="FF0000"/>
                        </a:solidFill>
                      </a:endParaRPr>
                    </a:p>
                  </a:txBody>
                  <a:tcPr/>
                </a:tc>
                <a:tc>
                  <a:txBody>
                    <a:bodyPr/>
                    <a:lstStyle/>
                    <a:p>
                      <a:r>
                        <a:rPr kumimoji="1" lang="en-US" altLang="ja-JP" sz="2000" smtClean="0">
                          <a:solidFill>
                            <a:srgbClr val="FF0000"/>
                          </a:solidFill>
                        </a:rPr>
                        <a:t>1</a:t>
                      </a:r>
                      <a:endParaRPr kumimoji="1" lang="ja-JP" altLang="en-US" sz="2000">
                        <a:solidFill>
                          <a:srgbClr val="FF0000"/>
                        </a:solidFill>
                      </a:endParaRPr>
                    </a:p>
                  </a:txBody>
                  <a:tcPr/>
                </a:tc>
                <a:tc>
                  <a:txBody>
                    <a:bodyPr/>
                    <a:lstStyle/>
                    <a:p>
                      <a:r>
                        <a:rPr kumimoji="1" lang="en-US" altLang="ja-JP" sz="2000" smtClean="0">
                          <a:solidFill>
                            <a:srgbClr val="FF0000"/>
                          </a:solidFill>
                        </a:rPr>
                        <a:t>0</a:t>
                      </a:r>
                      <a:endParaRPr kumimoji="1" lang="ja-JP" altLang="en-US" sz="2000">
                        <a:solidFill>
                          <a:srgbClr val="FF0000"/>
                        </a:solidFill>
                      </a:endParaRPr>
                    </a:p>
                  </a:txBody>
                  <a:tcPr/>
                </a:tc>
                <a:tc>
                  <a:txBody>
                    <a:bodyPr/>
                    <a:lstStyle/>
                    <a:p>
                      <a:r>
                        <a:rPr kumimoji="1" lang="en-US" altLang="ja-JP" sz="2000" smtClean="0">
                          <a:solidFill>
                            <a:srgbClr val="FF0000"/>
                          </a:solidFill>
                        </a:rPr>
                        <a:t>3</a:t>
                      </a:r>
                      <a:endParaRPr kumimoji="1" lang="ja-JP" altLang="en-US" sz="2000">
                        <a:solidFill>
                          <a:srgbClr val="FF0000"/>
                        </a:solidFill>
                      </a:endParaRPr>
                    </a:p>
                  </a:txBody>
                  <a:tcPr/>
                </a:tc>
                <a:tc>
                  <a:txBody>
                    <a:bodyPr/>
                    <a:lstStyle/>
                    <a:p>
                      <a:r>
                        <a:rPr kumimoji="1" lang="en-US" altLang="ja-JP" sz="2000" smtClean="0">
                          <a:solidFill>
                            <a:srgbClr val="FF0000"/>
                          </a:solidFill>
                        </a:rPr>
                        <a:t>0</a:t>
                      </a:r>
                      <a:endParaRPr kumimoji="1" lang="ja-JP" altLang="en-US" sz="2000">
                        <a:solidFill>
                          <a:srgbClr val="FF0000"/>
                        </a:solidFill>
                      </a:endParaRPr>
                    </a:p>
                  </a:txBody>
                  <a:tcPr/>
                </a:tc>
                <a:tc>
                  <a:txBody>
                    <a:bodyPr/>
                    <a:lstStyle/>
                    <a:p>
                      <a:r>
                        <a:rPr kumimoji="1" lang="en-US" altLang="ja-JP" sz="2000" smtClean="0">
                          <a:solidFill>
                            <a:srgbClr val="FF0000"/>
                          </a:solidFill>
                        </a:rPr>
                        <a:t>1</a:t>
                      </a:r>
                      <a:endParaRPr kumimoji="1" lang="ja-JP" altLang="en-US" sz="2000">
                        <a:solidFill>
                          <a:srgbClr val="FF0000"/>
                        </a:solidFill>
                      </a:endParaRPr>
                    </a:p>
                  </a:txBody>
                  <a:tcPr/>
                </a:tc>
                <a:tc>
                  <a:txBody>
                    <a:bodyPr/>
                    <a:lstStyle/>
                    <a:p>
                      <a:r>
                        <a:rPr kumimoji="1" lang="en-US" altLang="ja-JP" sz="2000" smtClean="0">
                          <a:solidFill>
                            <a:srgbClr val="FF0000"/>
                          </a:solidFill>
                        </a:rPr>
                        <a:t>0</a:t>
                      </a:r>
                      <a:endParaRPr kumimoji="1" lang="ja-JP" altLang="en-US" sz="2000">
                        <a:solidFill>
                          <a:srgbClr val="FF0000"/>
                        </a:solidFill>
                      </a:endParaRPr>
                    </a:p>
                  </a:txBody>
                  <a:tcPr/>
                </a:tc>
                <a:tc>
                  <a:txBody>
                    <a:bodyPr/>
                    <a:lstStyle/>
                    <a:p>
                      <a:r>
                        <a:rPr kumimoji="1" lang="en-US" altLang="ja-JP" sz="2000" smtClean="0">
                          <a:solidFill>
                            <a:srgbClr val="FF0000"/>
                          </a:solidFill>
                        </a:rPr>
                        <a:t>2</a:t>
                      </a:r>
                      <a:endParaRPr kumimoji="1" lang="ja-JP" altLang="en-US" sz="2000">
                        <a:solidFill>
                          <a:srgbClr val="FF0000"/>
                        </a:solidFill>
                      </a:endParaRPr>
                    </a:p>
                  </a:txBody>
                  <a:tcPr/>
                </a:tc>
                <a:tc>
                  <a:txBody>
                    <a:bodyPr/>
                    <a:lstStyle/>
                    <a:p>
                      <a:r>
                        <a:rPr kumimoji="1" lang="en-US" altLang="ja-JP" sz="2000" smtClean="0">
                          <a:solidFill>
                            <a:srgbClr val="FF0000"/>
                          </a:solidFill>
                        </a:rPr>
                        <a:t>0</a:t>
                      </a:r>
                      <a:endParaRPr kumimoji="1" lang="ja-JP" altLang="en-US" sz="2000">
                        <a:solidFill>
                          <a:srgbClr val="FF0000"/>
                        </a:solidFill>
                      </a:endParaRPr>
                    </a:p>
                  </a:txBody>
                  <a:tcPr/>
                </a:tc>
                <a:tc>
                  <a:txBody>
                    <a:bodyPr/>
                    <a:lstStyle/>
                    <a:p>
                      <a:r>
                        <a:rPr kumimoji="1" lang="en-US" altLang="ja-JP" sz="2000" smtClean="0">
                          <a:solidFill>
                            <a:srgbClr val="FF0000"/>
                          </a:solidFill>
                        </a:rPr>
                        <a:t>1</a:t>
                      </a:r>
                      <a:endParaRPr kumimoji="1" lang="ja-JP" altLang="en-US" sz="2000">
                        <a:solidFill>
                          <a:srgbClr val="FF0000"/>
                        </a:solidFill>
                      </a:endParaRPr>
                    </a:p>
                  </a:txBody>
                  <a:tcPr/>
                </a:tc>
                <a:tc>
                  <a:txBody>
                    <a:bodyPr/>
                    <a:lstStyle/>
                    <a:p>
                      <a:r>
                        <a:rPr kumimoji="1" lang="en-US" altLang="ja-JP" sz="2000" smtClean="0">
                          <a:solidFill>
                            <a:srgbClr val="FF0000"/>
                          </a:solidFill>
                        </a:rPr>
                        <a:t>0</a:t>
                      </a:r>
                      <a:endParaRPr kumimoji="1" lang="ja-JP" altLang="en-US" sz="2000">
                        <a:solidFill>
                          <a:srgbClr val="FF0000"/>
                        </a:solidFill>
                      </a:endParaRPr>
                    </a:p>
                  </a:txBody>
                  <a:tcPr/>
                </a:tc>
                <a:tc>
                  <a:txBody>
                    <a:bodyPr/>
                    <a:lstStyle/>
                    <a:p>
                      <a:r>
                        <a:rPr kumimoji="1" lang="en-US" altLang="ja-JP" sz="2000" smtClean="0">
                          <a:solidFill>
                            <a:srgbClr val="FF0000"/>
                          </a:solidFill>
                        </a:rPr>
                        <a:t>4</a:t>
                      </a:r>
                      <a:endParaRPr kumimoji="1" lang="ja-JP" altLang="en-US" sz="2000">
                        <a:solidFill>
                          <a:srgbClr val="FF0000"/>
                        </a:solidFill>
                      </a:endParaRPr>
                    </a:p>
                  </a:txBody>
                  <a:tcPr/>
                </a:tc>
                <a:tc>
                  <a:txBody>
                    <a:bodyPr/>
                    <a:lstStyle/>
                    <a:p>
                      <a:r>
                        <a:rPr kumimoji="1" lang="en-US" altLang="ja-JP" sz="2000" smtClean="0">
                          <a:solidFill>
                            <a:srgbClr val="FF0000"/>
                          </a:solidFill>
                        </a:rPr>
                        <a:t>0</a:t>
                      </a:r>
                      <a:endParaRPr kumimoji="1" lang="ja-JP" altLang="en-US" sz="2000">
                        <a:solidFill>
                          <a:srgbClr val="FF0000"/>
                        </a:solidFill>
                      </a:endParaRPr>
                    </a:p>
                  </a:txBody>
                  <a:tcPr/>
                </a:tc>
                <a:tc>
                  <a:txBody>
                    <a:bodyPr/>
                    <a:lstStyle/>
                    <a:p>
                      <a:r>
                        <a:rPr kumimoji="1" lang="en-US" altLang="ja-JP" sz="2000" smtClean="0">
                          <a:solidFill>
                            <a:srgbClr val="FF0000"/>
                          </a:solidFill>
                        </a:rPr>
                        <a:t>1</a:t>
                      </a:r>
                      <a:endParaRPr kumimoji="1" lang="ja-JP" altLang="en-US" sz="2000">
                        <a:solidFill>
                          <a:srgbClr val="FF0000"/>
                        </a:solidFill>
                      </a:endParaRPr>
                    </a:p>
                  </a:txBody>
                  <a:tcPr/>
                </a:tc>
                <a:tc>
                  <a:txBody>
                    <a:bodyPr/>
                    <a:lstStyle/>
                    <a:p>
                      <a:r>
                        <a:rPr kumimoji="1" lang="en-US" altLang="ja-JP" sz="2000" smtClean="0">
                          <a:solidFill>
                            <a:srgbClr val="FF0000"/>
                          </a:solidFill>
                        </a:rPr>
                        <a:t>0</a:t>
                      </a:r>
                      <a:endParaRPr kumimoji="1" lang="ja-JP" altLang="en-US" sz="2000">
                        <a:solidFill>
                          <a:srgbClr val="FF0000"/>
                        </a:solidFill>
                      </a:endParaRPr>
                    </a:p>
                  </a:txBody>
                  <a:tcPr/>
                </a:tc>
                <a:tc>
                  <a:txBody>
                    <a:bodyPr/>
                    <a:lstStyle/>
                    <a:p>
                      <a:r>
                        <a:rPr kumimoji="1" lang="en-US" altLang="ja-JP" sz="2000" smtClean="0">
                          <a:solidFill>
                            <a:srgbClr val="FF0000"/>
                          </a:solidFill>
                        </a:rPr>
                        <a:t>2</a:t>
                      </a:r>
                      <a:endParaRPr kumimoji="1" lang="ja-JP" altLang="en-US" sz="2000">
                        <a:solidFill>
                          <a:srgbClr val="FF0000"/>
                        </a:solidFill>
                      </a:endParaRPr>
                    </a:p>
                  </a:txBody>
                  <a:tcPr/>
                </a:tc>
              </a:tr>
            </a:tbl>
          </a:graphicData>
        </a:graphic>
      </p:graphicFrame>
      <p:graphicFrame>
        <p:nvGraphicFramePr>
          <p:cNvPr id="7" name="表 6"/>
          <p:cNvGraphicFramePr>
            <a:graphicFrameLocks noGrp="1"/>
          </p:cNvGraphicFramePr>
          <p:nvPr/>
        </p:nvGraphicFramePr>
        <p:xfrm>
          <a:off x="357160" y="1428736"/>
          <a:ext cx="8286806" cy="1097280"/>
        </p:xfrm>
        <a:graphic>
          <a:graphicData uri="http://schemas.openxmlformats.org/drawingml/2006/table">
            <a:tbl>
              <a:tblPr firstRow="1" bandRow="1">
                <a:tableStyleId>{5C22544A-7EE6-4342-B048-85BDC9FD1C3A}</a:tableStyleId>
              </a:tblPr>
              <a:tblGrid>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gridCol w="376673"/>
              </a:tblGrid>
              <a:tr h="370840">
                <a:tc>
                  <a:txBody>
                    <a:bodyPr/>
                    <a:lstStyle/>
                    <a:p>
                      <a:r>
                        <a:rPr kumimoji="1" lang="en-US" altLang="ja-JP" sz="2000" smtClean="0"/>
                        <a:t>i</a:t>
                      </a:r>
                      <a:endParaRPr kumimoji="1" lang="ja-JP" altLang="en-US" sz="2000"/>
                    </a:p>
                  </a:txBody>
                  <a:tcPr/>
                </a:tc>
                <a:tc>
                  <a:txBody>
                    <a:bodyPr/>
                    <a:lstStyle/>
                    <a:p>
                      <a:r>
                        <a:rPr kumimoji="1" lang="en-US" altLang="ja-JP" sz="2000" smtClean="0"/>
                        <a:t>0</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3</a:t>
                      </a:r>
                      <a:endParaRPr kumimoji="1" lang="ja-JP" altLang="en-US" sz="2000"/>
                    </a:p>
                  </a:txBody>
                  <a:tcPr/>
                </a:tc>
                <a:tc>
                  <a:txBody>
                    <a:bodyPr/>
                    <a:lstStyle/>
                    <a:p>
                      <a:r>
                        <a:rPr kumimoji="1" lang="en-US" altLang="ja-JP" sz="2000" smtClean="0"/>
                        <a:t>4</a:t>
                      </a:r>
                      <a:endParaRPr kumimoji="1" lang="ja-JP" altLang="en-US" sz="2000"/>
                    </a:p>
                  </a:txBody>
                  <a:tcPr/>
                </a:tc>
                <a:tc>
                  <a:txBody>
                    <a:bodyPr/>
                    <a:lstStyle/>
                    <a:p>
                      <a:r>
                        <a:rPr kumimoji="1" lang="en-US" altLang="ja-JP" sz="2000" smtClean="0"/>
                        <a:t>5</a:t>
                      </a:r>
                      <a:endParaRPr kumimoji="1" lang="ja-JP" altLang="en-US" sz="2000"/>
                    </a:p>
                  </a:txBody>
                  <a:tcPr/>
                </a:tc>
                <a:tc>
                  <a:txBody>
                    <a:bodyPr/>
                    <a:lstStyle/>
                    <a:p>
                      <a:r>
                        <a:rPr kumimoji="1" lang="en-US" altLang="ja-JP" sz="2000" smtClean="0"/>
                        <a:t>6</a:t>
                      </a:r>
                      <a:endParaRPr kumimoji="1" lang="ja-JP" altLang="en-US" sz="2000"/>
                    </a:p>
                  </a:txBody>
                  <a:tcPr/>
                </a:tc>
                <a:tc>
                  <a:txBody>
                    <a:bodyPr/>
                    <a:lstStyle/>
                    <a:p>
                      <a:r>
                        <a:rPr kumimoji="1" lang="en-US" altLang="ja-JP" sz="2000" smtClean="0"/>
                        <a:t>7</a:t>
                      </a:r>
                      <a:endParaRPr kumimoji="1" lang="ja-JP" altLang="en-US" sz="2000"/>
                    </a:p>
                  </a:txBody>
                  <a:tcPr/>
                </a:tc>
                <a:tc>
                  <a:txBody>
                    <a:bodyPr/>
                    <a:lstStyle/>
                    <a:p>
                      <a:r>
                        <a:rPr kumimoji="1" lang="en-US" altLang="ja-JP" sz="2000" smtClean="0"/>
                        <a:t>8</a:t>
                      </a:r>
                      <a:endParaRPr kumimoji="1" lang="ja-JP" altLang="en-US" sz="2000"/>
                    </a:p>
                  </a:txBody>
                  <a:tcPr/>
                </a:tc>
                <a:tc>
                  <a:txBody>
                    <a:bodyPr/>
                    <a:lstStyle/>
                    <a:p>
                      <a:r>
                        <a:rPr kumimoji="1" lang="en-US" altLang="ja-JP" sz="2000" smtClean="0"/>
                        <a:t>9</a:t>
                      </a:r>
                      <a:endParaRPr kumimoji="1" lang="ja-JP" altLang="en-US" sz="2000"/>
                    </a:p>
                  </a:txBody>
                  <a:tcPr/>
                </a:tc>
                <a:tc>
                  <a:txBody>
                    <a:bodyPr/>
                    <a:lstStyle/>
                    <a:p>
                      <a:r>
                        <a:rPr kumimoji="1" lang="en-US" altLang="ja-JP" sz="2000" smtClean="0"/>
                        <a:t>10</a:t>
                      </a:r>
                      <a:endParaRPr kumimoji="1" lang="ja-JP" altLang="en-US" sz="2000"/>
                    </a:p>
                  </a:txBody>
                  <a:tcPr/>
                </a:tc>
                <a:tc>
                  <a:txBody>
                    <a:bodyPr/>
                    <a:lstStyle/>
                    <a:p>
                      <a:r>
                        <a:rPr kumimoji="1" lang="en-US" altLang="ja-JP" sz="2000" smtClean="0"/>
                        <a:t>11</a:t>
                      </a:r>
                      <a:endParaRPr kumimoji="1" lang="ja-JP" altLang="en-US" sz="2000"/>
                    </a:p>
                  </a:txBody>
                  <a:tcPr/>
                </a:tc>
                <a:tc>
                  <a:txBody>
                    <a:bodyPr/>
                    <a:lstStyle/>
                    <a:p>
                      <a:r>
                        <a:rPr kumimoji="1" lang="en-US" altLang="ja-JP" sz="2000" smtClean="0"/>
                        <a:t>12</a:t>
                      </a:r>
                      <a:endParaRPr kumimoji="1" lang="ja-JP" altLang="en-US" sz="2000"/>
                    </a:p>
                  </a:txBody>
                  <a:tcPr/>
                </a:tc>
                <a:tc>
                  <a:txBody>
                    <a:bodyPr/>
                    <a:lstStyle/>
                    <a:p>
                      <a:r>
                        <a:rPr kumimoji="1" lang="en-US" altLang="ja-JP" sz="2000" smtClean="0"/>
                        <a:t>13</a:t>
                      </a:r>
                      <a:endParaRPr kumimoji="1" lang="ja-JP" altLang="en-US" sz="2000"/>
                    </a:p>
                  </a:txBody>
                  <a:tcPr/>
                </a:tc>
                <a:tc>
                  <a:txBody>
                    <a:bodyPr/>
                    <a:lstStyle/>
                    <a:p>
                      <a:r>
                        <a:rPr kumimoji="1" lang="en-US" altLang="ja-JP" sz="2000" smtClean="0"/>
                        <a:t>14</a:t>
                      </a:r>
                      <a:endParaRPr kumimoji="1" lang="ja-JP" altLang="en-US" sz="2000"/>
                    </a:p>
                  </a:txBody>
                  <a:tcPr/>
                </a:tc>
                <a:tc>
                  <a:txBody>
                    <a:bodyPr/>
                    <a:lstStyle/>
                    <a:p>
                      <a:r>
                        <a:rPr kumimoji="1" lang="en-US" altLang="ja-JP" sz="2000" smtClean="0"/>
                        <a:t>15</a:t>
                      </a:r>
                      <a:endParaRPr kumimoji="1" lang="ja-JP" altLang="en-US" sz="2000"/>
                    </a:p>
                  </a:txBody>
                  <a:tcPr/>
                </a:tc>
                <a:tc>
                  <a:txBody>
                    <a:bodyPr/>
                    <a:lstStyle/>
                    <a:p>
                      <a:r>
                        <a:rPr kumimoji="1" lang="en-US" altLang="ja-JP" sz="2000" smtClean="0"/>
                        <a:t>16</a:t>
                      </a:r>
                      <a:endParaRPr kumimoji="1" lang="ja-JP" altLang="en-US" sz="2000"/>
                    </a:p>
                  </a:txBody>
                  <a:tcPr/>
                </a:tc>
                <a:tc>
                  <a:txBody>
                    <a:bodyPr/>
                    <a:lstStyle/>
                    <a:p>
                      <a:r>
                        <a:rPr kumimoji="1" lang="en-US" altLang="ja-JP" sz="2000" smtClean="0"/>
                        <a:t>17</a:t>
                      </a:r>
                      <a:endParaRPr kumimoji="1" lang="ja-JP" altLang="en-US" sz="2000"/>
                    </a:p>
                  </a:txBody>
                  <a:tcPr/>
                </a:tc>
                <a:tc>
                  <a:txBody>
                    <a:bodyPr/>
                    <a:lstStyle/>
                    <a:p>
                      <a:r>
                        <a:rPr kumimoji="1" lang="en-US" altLang="ja-JP" sz="2000" smtClean="0"/>
                        <a:t>18</a:t>
                      </a:r>
                      <a:endParaRPr kumimoji="1" lang="ja-JP" altLang="en-US" sz="2000"/>
                    </a:p>
                  </a:txBody>
                  <a:tcPr/>
                </a:tc>
                <a:tc>
                  <a:txBody>
                    <a:bodyPr/>
                    <a:lstStyle/>
                    <a:p>
                      <a:r>
                        <a:rPr kumimoji="1" lang="en-US" altLang="ja-JP" sz="2000" smtClean="0"/>
                        <a:t>19</a:t>
                      </a:r>
                      <a:endParaRPr kumimoji="1" lang="ja-JP" altLang="en-US" sz="2000"/>
                    </a:p>
                  </a:txBody>
                  <a:tcPr/>
                </a:tc>
                <a:tc>
                  <a:txBody>
                    <a:bodyPr/>
                    <a:lstStyle/>
                    <a:p>
                      <a:r>
                        <a:rPr kumimoji="1" lang="en-US" altLang="ja-JP" sz="2000" smtClean="0"/>
                        <a:t>20</a:t>
                      </a:r>
                      <a:endParaRPr kumimoji="1" lang="ja-JP" altLang="en-US" sz="2000"/>
                    </a:p>
                  </a:txBody>
                  <a:tcPr/>
                </a:tc>
              </a:tr>
              <a:tr h="370840">
                <a:tc>
                  <a:txBody>
                    <a:bodyPr/>
                    <a:lstStyle/>
                    <a:p>
                      <a:r>
                        <a:rPr kumimoji="1" lang="en-US" altLang="ja-JP" sz="2000" smtClean="0"/>
                        <a:t>s</a:t>
                      </a:r>
                      <a:endParaRPr kumimoji="1" lang="ja-JP" altLang="en-US" sz="2000"/>
                    </a:p>
                  </a:txBody>
                  <a:tcPr/>
                </a:tc>
                <a:tc>
                  <a:txBody>
                    <a:bodyPr/>
                    <a:lstStyle/>
                    <a:p>
                      <a:r>
                        <a:rPr kumimoji="1" lang="en-US" altLang="ja-JP" sz="2000" smtClean="0"/>
                        <a:t>0</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3</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4</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3</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5</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2</a:t>
                      </a:r>
                      <a:endParaRPr kumimoji="1" lang="ja-JP" altLang="en-US" sz="2000"/>
                    </a:p>
                  </a:txBody>
                  <a:tcPr/>
                </a:tc>
                <a:tc>
                  <a:txBody>
                    <a:bodyPr/>
                    <a:lstStyle/>
                    <a:p>
                      <a:r>
                        <a:rPr kumimoji="1" lang="en-US" altLang="ja-JP" sz="2000" smtClean="0"/>
                        <a:t>1</a:t>
                      </a:r>
                      <a:endParaRPr kumimoji="1" lang="ja-JP" altLang="en-US" sz="2000"/>
                    </a:p>
                  </a:txBody>
                  <a:tcPr/>
                </a:tc>
                <a:tc>
                  <a:txBody>
                    <a:bodyPr/>
                    <a:lstStyle/>
                    <a:p>
                      <a:r>
                        <a:rPr kumimoji="1" lang="en-US" altLang="ja-JP" sz="2000" smtClean="0"/>
                        <a:t>3</a:t>
                      </a:r>
                      <a:endParaRPr kumimoji="1" lang="ja-JP" altLang="en-US" sz="2000"/>
                    </a:p>
                  </a:txBody>
                  <a:tcPr/>
                </a:tc>
                <a:tc>
                  <a:txBody>
                    <a:bodyPr/>
                    <a:lstStyle/>
                    <a:p>
                      <a:r>
                        <a:rPr lang="en-US" altLang="ja-JP" sz="2000" smtClean="0"/>
                        <a:t>1</a:t>
                      </a:r>
                      <a:endParaRPr lang="ja-JP" altLang="en-US" sz="200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bsf</a:t>
            </a:r>
            <a:r>
              <a:rPr kumimoji="1" lang="ja-JP" altLang="en-US" smtClean="0"/>
              <a:t>と</a:t>
            </a:r>
            <a:r>
              <a:rPr kumimoji="1" lang="en-US" altLang="ja-JP" smtClean="0"/>
              <a:t>bsr</a:t>
            </a:r>
            <a:endParaRPr kumimoji="1" lang="ja-JP" altLang="en-US"/>
          </a:p>
        </p:txBody>
      </p:sp>
      <p:sp>
        <p:nvSpPr>
          <p:cNvPr id="3" name="コンテンツ プレースホルダ 2"/>
          <p:cNvSpPr>
            <a:spLocks noGrp="1"/>
          </p:cNvSpPr>
          <p:nvPr>
            <p:ph idx="1"/>
          </p:nvPr>
        </p:nvSpPr>
        <p:spPr>
          <a:ln>
            <a:noFill/>
          </a:ln>
        </p:spPr>
        <p:txBody>
          <a:bodyPr/>
          <a:lstStyle/>
          <a:p>
            <a:r>
              <a:rPr kumimoji="1" lang="ja-JP" altLang="en-US" smtClean="0"/>
              <a:t>斜辺の場合は</a:t>
            </a:r>
            <a:endParaRPr kumimoji="1" lang="en-US" altLang="ja-JP" smtClean="0"/>
          </a:p>
          <a:p>
            <a:pPr lvl="1"/>
            <a:r>
              <a:rPr kumimoji="1" lang="ja-JP" altLang="en-US" smtClean="0"/>
              <a:t>求める値 </a:t>
            </a:r>
            <a:r>
              <a:rPr kumimoji="1" lang="en-US" altLang="ja-JP" smtClean="0"/>
              <a:t>= i</a:t>
            </a:r>
            <a:r>
              <a:rPr lang="ja-JP" altLang="en-US" smtClean="0"/>
              <a:t> </a:t>
            </a:r>
            <a:r>
              <a:rPr lang="en-US" altLang="ja-JP" smtClean="0"/>
              <a:t>&gt;&gt; </a:t>
            </a:r>
            <a:r>
              <a:rPr kumimoji="1" lang="en-US" altLang="ja-JP" smtClean="0"/>
              <a:t>"i</a:t>
            </a:r>
            <a:r>
              <a:rPr kumimoji="1" lang="ja-JP" altLang="en-US" smtClean="0"/>
              <a:t>の下からみて初めて</a:t>
            </a:r>
            <a:r>
              <a:rPr kumimoji="1" lang="en-US" altLang="ja-JP" smtClean="0"/>
              <a:t>1</a:t>
            </a:r>
            <a:r>
              <a:rPr kumimoji="1" lang="ja-JP" altLang="en-US" smtClean="0"/>
              <a:t>の位置</a:t>
            </a:r>
            <a:r>
              <a:rPr kumimoji="1" lang="en-US" altLang="ja-JP" smtClean="0"/>
              <a:t>(bsf)</a:t>
            </a:r>
            <a:r>
              <a:rPr kumimoji="1" lang="ja-JP" altLang="en-US" smtClean="0"/>
              <a:t> </a:t>
            </a:r>
            <a:r>
              <a:rPr kumimoji="1" lang="en-US" altLang="ja-JP" smtClean="0"/>
              <a:t>+ 1"</a:t>
            </a:r>
          </a:p>
          <a:p>
            <a:r>
              <a:rPr lang="ja-JP" altLang="en-US" smtClean="0"/>
              <a:t>一般の場合は</a:t>
            </a:r>
            <a:r>
              <a:rPr lang="en-US" altLang="ja-JP" smtClean="0"/>
              <a:t>?(</a:t>
            </a:r>
            <a:r>
              <a:rPr lang="ja-JP" altLang="en-US" smtClean="0"/>
              <a:t>同様に頑張って眺める</a:t>
            </a:r>
            <a:r>
              <a:rPr lang="en-US" altLang="ja-JP" smtClean="0"/>
              <a:t>)</a:t>
            </a:r>
          </a:p>
          <a:p>
            <a:pPr lvl="1"/>
            <a:r>
              <a:rPr kumimoji="1" lang="en-US" altLang="ja-JP" smtClean="0"/>
              <a:t>a</a:t>
            </a:r>
            <a:r>
              <a:rPr lang="ja-JP" altLang="en-US" smtClean="0"/>
              <a:t> </a:t>
            </a:r>
            <a:r>
              <a:rPr lang="en-US" altLang="ja-JP" smtClean="0"/>
              <a:t>^ b</a:t>
            </a:r>
            <a:r>
              <a:rPr lang="ja-JP" altLang="en-US" smtClean="0"/>
              <a:t>の</a:t>
            </a:r>
            <a:r>
              <a:rPr lang="ja-JP" altLang="en-US" smtClean="0">
                <a:solidFill>
                  <a:srgbClr val="FF0000"/>
                </a:solidFill>
              </a:rPr>
              <a:t>上から</a:t>
            </a:r>
            <a:r>
              <a:rPr lang="ja-JP" altLang="en-US" smtClean="0"/>
              <a:t>みて初めての</a:t>
            </a:r>
            <a:r>
              <a:rPr lang="en-US" altLang="ja-JP" smtClean="0"/>
              <a:t>1</a:t>
            </a:r>
            <a:r>
              <a:rPr lang="ja-JP" altLang="en-US" smtClean="0"/>
              <a:t>の位置</a:t>
            </a:r>
            <a:r>
              <a:rPr lang="en-US" altLang="ja-JP" smtClean="0"/>
              <a:t>(bsr)</a:t>
            </a:r>
          </a:p>
          <a:p>
            <a:pPr lvl="2"/>
            <a:r>
              <a:rPr lang="en-US" altLang="ja-JP" smtClean="0"/>
              <a:t>(</a:t>
            </a:r>
            <a:r>
              <a:rPr lang="ja-JP" altLang="en-US" smtClean="0"/>
              <a:t>斜辺のときと違う</a:t>
            </a:r>
            <a:r>
              <a:rPr lang="en-US" altLang="ja-JP" smtClean="0"/>
              <a:t>…</a:t>
            </a:r>
            <a:r>
              <a:rPr lang="ja-JP" altLang="en-US" smtClean="0"/>
              <a:t>．統合できないのか．</a:t>
            </a:r>
            <a:endParaRPr kumimoji="1" lang="en-US" altLang="ja-JP" smtClean="0"/>
          </a:p>
          <a:p>
            <a:r>
              <a:rPr kumimoji="1" lang="ja-JP" altLang="en-US" smtClean="0"/>
              <a:t>斜辺のときは</a:t>
            </a:r>
            <a:r>
              <a:rPr lang="en-US" altLang="ja-JP" smtClean="0"/>
              <a:t> a = i, b = i - 1</a:t>
            </a:r>
          </a:p>
          <a:p>
            <a:pPr lvl="1"/>
            <a:r>
              <a:rPr kumimoji="1" lang="en-US" altLang="ja-JP" smtClean="0"/>
              <a:t>x ^ (x - 1)</a:t>
            </a:r>
            <a:r>
              <a:rPr kumimoji="1" lang="ja-JP" altLang="en-US" smtClean="0"/>
              <a:t>は何を意味す</a:t>
            </a:r>
            <a:r>
              <a:rPr lang="ja-JP" altLang="en-US" smtClean="0"/>
              <a:t>る</a:t>
            </a:r>
            <a:endParaRPr kumimoji="1" lang="en-US" altLang="ja-JP" smtClean="0"/>
          </a:p>
          <a:p>
            <a:endParaRPr kumimoji="1" lang="en-US" altLang="ja-JP" smtClean="0"/>
          </a:p>
          <a:p>
            <a:pPr lvl="1"/>
            <a:endParaRPr kumimoji="1" lang="en-US" altLang="ja-JP" smtClean="0"/>
          </a:p>
          <a:p>
            <a:pPr lvl="1">
              <a:buNone/>
            </a:pPr>
            <a:endParaRPr lang="en-US" altLang="ja-JP" smtClean="0"/>
          </a:p>
          <a:p>
            <a:pPr lvl="1">
              <a:buNone/>
            </a:pPr>
            <a:endParaRPr lang="en-US" altLang="ja-JP" smtClean="0"/>
          </a:p>
          <a:p>
            <a:pPr lvl="1">
              <a:buNone/>
            </a:pP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19</a:t>
            </a:fld>
            <a:r>
              <a:rPr lang="en-US" altLang="ja-JP" smtClean="0"/>
              <a:t>/40</a:t>
            </a:r>
            <a:endParaRPr lang="en-US" altLang="ja-JP"/>
          </a:p>
        </p:txBody>
      </p:sp>
      <p:grpSp>
        <p:nvGrpSpPr>
          <p:cNvPr id="27" name="グループ化 26"/>
          <p:cNvGrpSpPr/>
          <p:nvPr/>
        </p:nvGrpSpPr>
        <p:grpSpPr>
          <a:xfrm>
            <a:off x="1317296" y="3631172"/>
            <a:ext cx="7755298" cy="2369596"/>
            <a:chOff x="785786" y="3559734"/>
            <a:chExt cx="7755298" cy="2369596"/>
          </a:xfrm>
        </p:grpSpPr>
        <p:sp>
          <p:nvSpPr>
            <p:cNvPr id="8" name="テキスト ボックス 7"/>
            <p:cNvSpPr txBox="1"/>
            <p:nvPr/>
          </p:nvSpPr>
          <p:spPr>
            <a:xfrm>
              <a:off x="1643042" y="4014621"/>
              <a:ext cx="6898042" cy="1200329"/>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x      = ? ? ? 1 0 0 ... 0 0    ; ? </a:t>
              </a:r>
              <a:r>
                <a:rPr lang="ja-JP" altLang="en-US" smtClean="0">
                  <a:latin typeface="Courier New" pitchFamily="49" charset="0"/>
                  <a:ea typeface="HG丸ｺﾞｼｯｸM-PRO" pitchFamily="50" charset="-128"/>
                  <a:cs typeface="Courier New" pitchFamily="49" charset="0"/>
                </a:rPr>
                <a:t>は </a:t>
              </a:r>
              <a:r>
                <a:rPr lang="en-US" altLang="ja-JP" smtClean="0">
                  <a:latin typeface="Courier New" pitchFamily="49" charset="0"/>
                  <a:ea typeface="HG丸ｺﾞｼｯｸM-PRO" pitchFamily="50" charset="-128"/>
                  <a:cs typeface="Courier New" pitchFamily="49" charset="0"/>
                </a:rPr>
                <a:t>0 </a:t>
              </a:r>
              <a:r>
                <a:rPr lang="ja-JP" altLang="en-US" smtClean="0">
                  <a:latin typeface="Courier New" pitchFamily="49" charset="0"/>
                  <a:ea typeface="HG丸ｺﾞｼｯｸM-PRO" pitchFamily="50" charset="-128"/>
                  <a:cs typeface="Courier New" pitchFamily="49" charset="0"/>
                </a:rPr>
                <a:t>または </a:t>
              </a:r>
              <a:r>
                <a:rPr lang="en-US" altLang="ja-JP" smtClean="0">
                  <a:latin typeface="Courier New" pitchFamily="49" charset="0"/>
                  <a:ea typeface="HG丸ｺﾞｼｯｸM-PRO" pitchFamily="50" charset="-128"/>
                  <a:cs typeface="Courier New" pitchFamily="49" charset="0"/>
                </a:rPr>
                <a:t>1</a:t>
              </a:r>
            </a:p>
            <a:p>
              <a:pPr>
                <a:defRPr/>
              </a:pPr>
              <a:r>
                <a:rPr lang="en-US" altLang="ja-JP" smtClean="0">
                  <a:latin typeface="Courier New" pitchFamily="49" charset="0"/>
                  <a:ea typeface="HG丸ｺﾞｼｯｸM-PRO" pitchFamily="50" charset="-128"/>
                  <a:cs typeface="Courier New" pitchFamily="49" charset="0"/>
                </a:rPr>
                <a:t>x - 1  = ? ? ? 0 1 1 ... 1 1</a:t>
              </a:r>
            </a:p>
            <a:p>
              <a:pPr>
                <a:defRPr/>
              </a:pPr>
              <a:r>
                <a:rPr lang="en-US" altLang="ja-JP" smtClean="0">
                  <a:latin typeface="Courier New" pitchFamily="49" charset="0"/>
                  <a:ea typeface="HG丸ｺﾞｼｯｸM-PRO" pitchFamily="50" charset="-128"/>
                  <a:cs typeface="Courier New" pitchFamily="49" charset="0"/>
                </a:rPr>
                <a:t> ---------------------------</a:t>
              </a:r>
            </a:p>
            <a:p>
              <a:pPr>
                <a:defRPr/>
              </a:pPr>
              <a:r>
                <a:rPr lang="en-US" altLang="ja-JP" smtClean="0">
                  <a:latin typeface="Courier New" pitchFamily="49" charset="0"/>
                  <a:ea typeface="HG丸ｺﾞｼｯｸM-PRO" pitchFamily="50" charset="-128"/>
                  <a:cs typeface="Courier New" pitchFamily="49" charset="0"/>
                </a:rPr>
                <a:t>x^(x-1)= 0 0 0 1 1 1 ... 1 1</a:t>
              </a:r>
            </a:p>
          </p:txBody>
        </p:sp>
        <p:sp>
          <p:nvSpPr>
            <p:cNvPr id="9" name="テキスト ボックス 8"/>
            <p:cNvSpPr txBox="1"/>
            <p:nvPr/>
          </p:nvSpPr>
          <p:spPr>
            <a:xfrm>
              <a:off x="4286248" y="3559734"/>
              <a:ext cx="4214842" cy="369332"/>
            </a:xfrm>
            <a:prstGeom prst="rect">
              <a:avLst/>
            </a:prstGeom>
            <a:solidFill>
              <a:schemeClr val="accent5"/>
            </a:solidFill>
            <a:ln w="19050" cap="rnd">
              <a:solidFill>
                <a:schemeClr val="tx2">
                  <a:lumMod val="60000"/>
                  <a:lumOff val="40000"/>
                </a:schemeClr>
              </a:solidFill>
            </a:ln>
          </p:spPr>
          <p:txBody>
            <a:bodyPr wrap="square">
              <a:spAutoFit/>
            </a:bodyPr>
            <a:lstStyle/>
            <a:p>
              <a:pPr>
                <a:defRPr/>
              </a:pPr>
              <a:r>
                <a:rPr lang="ja-JP" altLang="en-US" smtClean="0">
                  <a:latin typeface="Courier New" pitchFamily="49" charset="0"/>
                  <a:ea typeface="HG丸ｺﾞｼｯｸM-PRO" pitchFamily="50" charset="-128"/>
                  <a:cs typeface="Courier New" pitchFamily="49" charset="0"/>
                </a:rPr>
                <a:t>下から見て初めて</a:t>
              </a:r>
              <a:r>
                <a:rPr lang="en-US" altLang="ja-JP" smtClean="0">
                  <a:latin typeface="Courier New" pitchFamily="49" charset="0"/>
                  <a:ea typeface="HG丸ｺﾞｼｯｸM-PRO" pitchFamily="50" charset="-128"/>
                  <a:cs typeface="Courier New" pitchFamily="49" charset="0"/>
                </a:rPr>
                <a:t>1</a:t>
              </a:r>
              <a:r>
                <a:rPr lang="ja-JP" altLang="en-US" smtClean="0">
                  <a:latin typeface="Courier New" pitchFamily="49" charset="0"/>
                  <a:ea typeface="HG丸ｺﾞｼｯｸM-PRO" pitchFamily="50" charset="-128"/>
                  <a:cs typeface="Courier New" pitchFamily="49" charset="0"/>
                </a:rPr>
                <a:t>になるところ</a:t>
              </a:r>
              <a:r>
                <a:rPr lang="en-US" altLang="ja-JP" smtClean="0">
                  <a:latin typeface="Courier New" pitchFamily="49" charset="0"/>
                  <a:ea typeface="HG丸ｺﾞｼｯｸM-PRO" pitchFamily="50" charset="-128"/>
                  <a:cs typeface="Courier New" pitchFamily="49" charset="0"/>
                </a:rPr>
                <a:t>(bsf)</a:t>
              </a:r>
              <a:endParaRPr lang="ja-JP" altLang="en-US">
                <a:latin typeface="Courier New" pitchFamily="49" charset="0"/>
                <a:ea typeface="HG丸ｺﾞｼｯｸM-PRO" pitchFamily="50" charset="-128"/>
                <a:cs typeface="Courier New" pitchFamily="49" charset="0"/>
              </a:endParaRPr>
            </a:p>
          </p:txBody>
        </p:sp>
        <p:cxnSp>
          <p:nvCxnSpPr>
            <p:cNvPr id="10" name="直線矢印コネクタ 8"/>
            <p:cNvCxnSpPr/>
            <p:nvPr/>
          </p:nvCxnSpPr>
          <p:spPr>
            <a:xfrm rot="10800000" flipV="1">
              <a:off x="3857620" y="3631172"/>
              <a:ext cx="428628" cy="357190"/>
            </a:xfrm>
            <a:prstGeom prst="curvedConnector3">
              <a:avLst>
                <a:gd name="adj1" fmla="val 99612"/>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785786" y="5559998"/>
              <a:ext cx="4214842" cy="369332"/>
            </a:xfrm>
            <a:prstGeom prst="rect">
              <a:avLst/>
            </a:prstGeom>
            <a:solidFill>
              <a:schemeClr val="accent5"/>
            </a:solidFill>
            <a:ln w="19050" cap="rnd">
              <a:solidFill>
                <a:schemeClr val="tx2">
                  <a:lumMod val="60000"/>
                  <a:lumOff val="40000"/>
                </a:schemeClr>
              </a:solidFill>
            </a:ln>
          </p:spPr>
          <p:txBody>
            <a:bodyPr wrap="square">
              <a:spAutoFit/>
            </a:bodyPr>
            <a:lstStyle/>
            <a:p>
              <a:pPr>
                <a:defRPr/>
              </a:pPr>
              <a:r>
                <a:rPr lang="ja-JP" altLang="en-US" smtClean="0">
                  <a:latin typeface="Courier New" pitchFamily="49" charset="0"/>
                  <a:ea typeface="HG丸ｺﾞｼｯｸM-PRO" pitchFamily="50" charset="-128"/>
                  <a:cs typeface="Courier New" pitchFamily="49" charset="0"/>
                </a:rPr>
                <a:t>上から見て初めて</a:t>
              </a:r>
              <a:r>
                <a:rPr lang="en-US" altLang="ja-JP" smtClean="0">
                  <a:latin typeface="Courier New" pitchFamily="49" charset="0"/>
                  <a:ea typeface="HG丸ｺﾞｼｯｸM-PRO" pitchFamily="50" charset="-128"/>
                  <a:cs typeface="Courier New" pitchFamily="49" charset="0"/>
                </a:rPr>
                <a:t>1</a:t>
              </a:r>
              <a:r>
                <a:rPr lang="ja-JP" altLang="en-US" smtClean="0">
                  <a:latin typeface="Courier New" pitchFamily="49" charset="0"/>
                  <a:ea typeface="HG丸ｺﾞｼｯｸM-PRO" pitchFamily="50" charset="-128"/>
                  <a:cs typeface="Courier New" pitchFamily="49" charset="0"/>
                </a:rPr>
                <a:t>になるところ</a:t>
              </a:r>
              <a:r>
                <a:rPr lang="en-US" altLang="ja-JP" smtClean="0">
                  <a:latin typeface="Courier New" pitchFamily="49" charset="0"/>
                  <a:ea typeface="HG丸ｺﾞｼｯｸM-PRO" pitchFamily="50" charset="-128"/>
                  <a:cs typeface="Courier New" pitchFamily="49" charset="0"/>
                </a:rPr>
                <a:t>(bsr)</a:t>
              </a:r>
              <a:endParaRPr lang="ja-JP" altLang="en-US">
                <a:latin typeface="Courier New" pitchFamily="49" charset="0"/>
                <a:ea typeface="HG丸ｺﾞｼｯｸM-PRO" pitchFamily="50" charset="-128"/>
                <a:cs typeface="Courier New" pitchFamily="49" charset="0"/>
              </a:endParaRPr>
            </a:p>
          </p:txBody>
        </p:sp>
        <p:cxnSp>
          <p:nvCxnSpPr>
            <p:cNvPr id="12" name="直線矢印コネクタ 8"/>
            <p:cNvCxnSpPr/>
            <p:nvPr/>
          </p:nvCxnSpPr>
          <p:spPr>
            <a:xfrm flipV="1">
              <a:off x="3071802" y="5131370"/>
              <a:ext cx="714380" cy="398978"/>
            </a:xfrm>
            <a:prstGeom prst="curvedConnector3">
              <a:avLst>
                <a:gd name="adj1" fmla="val 100604"/>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9" name="テキスト ボックス 28"/>
          <p:cNvSpPr txBox="1"/>
          <p:nvPr/>
        </p:nvSpPr>
        <p:spPr>
          <a:xfrm>
            <a:off x="1731918" y="6049052"/>
            <a:ext cx="5554726" cy="523220"/>
          </a:xfrm>
          <a:prstGeom prst="rect">
            <a:avLst/>
          </a:prstGeom>
          <a:solidFill>
            <a:srgbClr val="FFC000"/>
          </a:solidFill>
          <a:ln w="19050" cap="rnd">
            <a:solidFill>
              <a:schemeClr val="tx2">
                <a:lumMod val="60000"/>
                <a:lumOff val="40000"/>
              </a:schemeClr>
            </a:solidFill>
          </a:ln>
        </p:spPr>
        <p:txBody>
          <a:bodyPr wrap="none">
            <a:spAutoFit/>
          </a:bodyPr>
          <a:lstStyle/>
          <a:p>
            <a:pPr>
              <a:defRPr/>
            </a:pPr>
            <a:r>
              <a:rPr lang="en-US" altLang="ja-JP" sz="2800" smtClean="0">
                <a:latin typeface="Courier New" pitchFamily="49" charset="0"/>
                <a:ea typeface="HG丸ｺﾞｼｯｸM-PRO" pitchFamily="50" charset="-128"/>
                <a:cs typeface="Courier New" pitchFamily="49" charset="0"/>
              </a:rPr>
              <a:t>bsr(x ^ (x - 1)) = bsf(x)</a:t>
            </a:r>
            <a:endParaRPr lang="ja-JP" altLang="en-US" sz="2800">
              <a:latin typeface="Courier New" pitchFamily="49" charset="0"/>
              <a:ea typeface="HG丸ｺﾞｼｯｸM-PRO" pitchFamily="50" charset="-128"/>
              <a:cs typeface="Courier New"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t>目次</a:t>
            </a:r>
            <a:endParaRPr lang="ja-JP" altLang="en-US"/>
          </a:p>
        </p:txBody>
      </p:sp>
      <p:sp>
        <p:nvSpPr>
          <p:cNvPr id="5123" name="コンテンツ プレースホルダ 2"/>
          <p:cNvSpPr>
            <a:spLocks noGrp="1"/>
          </p:cNvSpPr>
          <p:nvPr>
            <p:ph idx="1"/>
          </p:nvPr>
        </p:nvSpPr>
        <p:spPr/>
        <p:txBody>
          <a:bodyPr/>
          <a:lstStyle/>
          <a:p>
            <a:r>
              <a:rPr lang="ja-JP" altLang="en-US" smtClean="0"/>
              <a:t>自己紹介</a:t>
            </a:r>
            <a:endParaRPr lang="en-US" altLang="ja-JP" smtClean="0"/>
          </a:p>
          <a:p>
            <a:r>
              <a:rPr lang="ja-JP" altLang="en-US" smtClean="0"/>
              <a:t>トリッキーなビット演算</a:t>
            </a:r>
            <a:endParaRPr lang="en-US" altLang="ja-JP" smtClean="0"/>
          </a:p>
          <a:p>
            <a:pPr lvl="1"/>
            <a:r>
              <a:rPr lang="en-US" altLang="ja-JP" smtClean="0"/>
              <a:t>Range Coder</a:t>
            </a:r>
            <a:r>
              <a:rPr lang="ja-JP" altLang="en-US" smtClean="0"/>
              <a:t>の復号処理</a:t>
            </a:r>
            <a:endParaRPr lang="en-US" altLang="ja-JP" smtClean="0"/>
          </a:p>
          <a:p>
            <a:pPr lvl="1"/>
            <a:r>
              <a:rPr lang="ja-JP" altLang="en-US" smtClean="0"/>
              <a:t>圧縮コーデックでの例</a:t>
            </a:r>
            <a:endParaRPr lang="en-US" altLang="ja-JP" smtClean="0"/>
          </a:p>
          <a:p>
            <a:pPr lvl="1"/>
            <a:r>
              <a:rPr lang="en-US" altLang="ja-JP" smtClean="0"/>
              <a:t>FFT</a:t>
            </a:r>
            <a:r>
              <a:rPr lang="ja-JP" altLang="en-US" smtClean="0"/>
              <a:t>のビット反転</a:t>
            </a:r>
            <a:r>
              <a:rPr lang="en-US" altLang="ja-JP" smtClean="0"/>
              <a:t>(</a:t>
            </a:r>
            <a:r>
              <a:rPr lang="ja-JP" altLang="en-US" smtClean="0"/>
              <a:t>時間があれば</a:t>
            </a:r>
            <a:r>
              <a:rPr lang="en-US" altLang="ja-JP" smtClean="0"/>
              <a:t>)</a:t>
            </a:r>
          </a:p>
          <a:p>
            <a:r>
              <a:rPr lang="en-US" altLang="ja-JP" smtClean="0"/>
              <a:t>JIT</a:t>
            </a:r>
            <a:r>
              <a:rPr lang="ja-JP" altLang="en-US" smtClean="0"/>
              <a:t>アセンブラ紹介</a:t>
            </a:r>
            <a:endParaRPr lang="en-US" altLang="ja-JP" smtClean="0"/>
          </a:p>
          <a:p>
            <a:pPr lvl="1"/>
            <a:r>
              <a:rPr lang="ja-JP" altLang="en-US" smtClean="0"/>
              <a:t>ペアリング暗号での使用感</a:t>
            </a:r>
            <a:endParaRPr lang="en-US" altLang="ja-JP" smtClean="0"/>
          </a:p>
          <a:p>
            <a:pPr lvl="1"/>
            <a:r>
              <a:rPr lang="en-US" altLang="ja-JP" smtClean="0"/>
              <a:t>toy VM</a:t>
            </a:r>
            <a:r>
              <a:rPr lang="ja-JP" altLang="en-US" smtClean="0"/>
              <a:t>で遊ぶ</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125" name="スライド番号プレースホルダ 4"/>
          <p:cNvSpPr>
            <a:spLocks noGrp="1"/>
          </p:cNvSpPr>
          <p:nvPr>
            <p:ph type="sldNum" sz="quarter" idx="12"/>
          </p:nvPr>
        </p:nvSpPr>
        <p:spPr>
          <a:noFill/>
        </p:spPr>
        <p:txBody>
          <a:bodyPr/>
          <a:lstStyle/>
          <a:p>
            <a:fld id="{D1862C3B-146B-4CC9-A8C0-D67DDFC91B2C}" type="slidenum">
              <a:rPr lang="en-US" altLang="ja-JP" smtClean="0"/>
              <a:pPr/>
              <a:t>2</a:t>
            </a:fld>
            <a:r>
              <a:rPr lang="en-US" altLang="ja-JP" smtClean="0"/>
              <a:t>/40</a:t>
            </a:r>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kumimoji="1" lang="ja-JP" altLang="en-US" smtClean="0"/>
              <a:t>まとめ</a:t>
            </a:r>
            <a:endParaRPr kumimoji="1" lang="ja-JP" altLang="en-US"/>
          </a:p>
        </p:txBody>
      </p:sp>
      <p:sp>
        <p:nvSpPr>
          <p:cNvPr id="3" name="コンテンツ プレースホルダ 2"/>
          <p:cNvSpPr>
            <a:spLocks noGrp="1"/>
          </p:cNvSpPr>
          <p:nvPr>
            <p:ph idx="1"/>
          </p:nvPr>
        </p:nvSpPr>
        <p:spPr/>
        <p:txBody>
          <a:bodyPr/>
          <a:lstStyle/>
          <a:p>
            <a:r>
              <a:rPr lang="ja-JP" altLang="en-US" smtClean="0"/>
              <a:t>斜辺のときと一般のときを統合可能</a:t>
            </a:r>
            <a:endParaRPr lang="en-US" altLang="ja-JP" smtClean="0"/>
          </a:p>
          <a:p>
            <a:endParaRPr lang="en-US" altLang="ja-JP" smtClean="0"/>
          </a:p>
          <a:p>
            <a:endParaRPr lang="en-US" altLang="ja-JP" smtClean="0"/>
          </a:p>
          <a:p>
            <a:endParaRPr lang="en-US" altLang="ja-JP" smtClean="0"/>
          </a:p>
          <a:p>
            <a:r>
              <a:rPr lang="ja-JP" altLang="en-US" smtClean="0"/>
              <a:t>最適化の結果</a:t>
            </a:r>
            <a:endParaRPr lang="en-US" altLang="ja-JP" smtClean="0"/>
          </a:p>
          <a:p>
            <a:pPr lvl="1"/>
            <a:r>
              <a:rPr lang="ja-JP" altLang="en-US" smtClean="0"/>
              <a:t>ループが消滅</a:t>
            </a:r>
            <a:endParaRPr lang="en-US" altLang="ja-JP" smtClean="0"/>
          </a:p>
          <a:p>
            <a:pPr lvl="1"/>
            <a:r>
              <a:rPr lang="en-US" altLang="ja-JP" smtClean="0"/>
              <a:t>s</a:t>
            </a:r>
            <a:r>
              <a:rPr lang="ja-JP" altLang="en-US" smtClean="0"/>
              <a:t>に依存しないこともわかった</a:t>
            </a:r>
          </a:p>
          <a:p>
            <a:endParaRPr kumimoji="1" lang="en-US" altLang="ja-JP" smtClean="0"/>
          </a:p>
          <a:p>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20</a:t>
            </a:fld>
            <a:r>
              <a:rPr lang="en-US" altLang="ja-JP" smtClean="0"/>
              <a:t>/40</a:t>
            </a:r>
            <a:endParaRPr lang="en-US" altLang="ja-JP"/>
          </a:p>
        </p:txBody>
      </p:sp>
      <p:sp>
        <p:nvSpPr>
          <p:cNvPr id="6" name="テキスト ボックス 5"/>
          <p:cNvSpPr txBox="1"/>
          <p:nvPr/>
        </p:nvSpPr>
        <p:spPr>
          <a:xfrm>
            <a:off x="1571604" y="1391181"/>
            <a:ext cx="5262979" cy="1323439"/>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z="2000" smtClean="0">
                <a:latin typeface="Courier New" pitchFamily="49" charset="0"/>
                <a:ea typeface="HG丸ｺﾞｼｯｸM-PRO" pitchFamily="50" charset="-128"/>
                <a:cs typeface="Courier New" pitchFamily="49" charset="0"/>
              </a:rPr>
              <a:t>int calc(int a, int b, int s)</a:t>
            </a:r>
          </a:p>
          <a:p>
            <a:pPr>
              <a:defRPr/>
            </a:pPr>
            <a:r>
              <a:rPr lang="en-US" altLang="ja-JP" sz="2000" smtClean="0">
                <a:latin typeface="Courier New" pitchFamily="49" charset="0"/>
                <a:ea typeface="HG丸ｺﾞｼｯｸM-PRO" pitchFamily="50" charset="-128"/>
                <a:cs typeface="Courier New" pitchFamily="49" charset="0"/>
              </a:rPr>
              <a:t>{</a:t>
            </a:r>
          </a:p>
          <a:p>
            <a:pPr>
              <a:defRPr/>
            </a:pPr>
            <a:r>
              <a:rPr lang="en-US" altLang="ja-JP" sz="2000" smtClean="0">
                <a:latin typeface="Courier New" pitchFamily="49" charset="0"/>
                <a:ea typeface="HG丸ｺﾞｼｯｸM-PRO" pitchFamily="50" charset="-128"/>
                <a:cs typeface="Courier New" pitchFamily="49" charset="0"/>
              </a:rPr>
              <a:t>    return b &gt;&gt; (bsr(b ^ a) + 1);</a:t>
            </a:r>
          </a:p>
          <a:p>
            <a:pPr>
              <a:defRPr/>
            </a:pPr>
            <a:r>
              <a:rPr lang="en-US" altLang="ja-JP" sz="2000" smtClean="0">
                <a:latin typeface="Courier New" pitchFamily="49" charset="0"/>
                <a:ea typeface="HG丸ｺﾞｼｯｸM-PRO" pitchFamily="50" charset="-128"/>
                <a:cs typeface="Courier New" pitchFamily="49"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SIMD</a:t>
            </a:r>
            <a:r>
              <a:rPr kumimoji="1" lang="ja-JP" altLang="en-US" smtClean="0"/>
              <a:t>化への道</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bsr</a:t>
            </a:r>
            <a:r>
              <a:rPr kumimoji="1" lang="ja-JP" altLang="en-US" smtClean="0"/>
              <a:t>相当の命令は</a:t>
            </a:r>
            <a:r>
              <a:rPr kumimoji="1" lang="en-US" altLang="ja-JP" smtClean="0"/>
              <a:t>SIMD</a:t>
            </a:r>
            <a:r>
              <a:rPr kumimoji="1" lang="ja-JP" altLang="en-US" smtClean="0"/>
              <a:t>には無い</a:t>
            </a:r>
            <a:endParaRPr kumimoji="1" lang="en-US" altLang="ja-JP" smtClean="0"/>
          </a:p>
          <a:p>
            <a:r>
              <a:rPr lang="en-US" altLang="ja-JP" smtClean="0"/>
              <a:t>bsr(x) = [log</a:t>
            </a:r>
            <a:r>
              <a:rPr lang="en-US" altLang="ja-JP" baseline="-25000" smtClean="0"/>
              <a:t>2</a:t>
            </a:r>
            <a:r>
              <a:rPr lang="en-US" altLang="ja-JP" smtClean="0"/>
              <a:t>(x)]</a:t>
            </a:r>
          </a:p>
          <a:p>
            <a:pPr lvl="0"/>
            <a:r>
              <a:rPr kumimoji="1" lang="ja-JP" altLang="en-US" smtClean="0"/>
              <a:t>整数 </a:t>
            </a:r>
            <a:r>
              <a:rPr kumimoji="1" lang="en-US" altLang="ja-JP" smtClean="0"/>
              <a:t>x </a:t>
            </a:r>
            <a:r>
              <a:rPr kumimoji="1" lang="ja-JP" altLang="en-US" smtClean="0"/>
              <a:t>を浮動小数で表すと </a:t>
            </a:r>
            <a:r>
              <a:rPr kumimoji="1" lang="en-US" altLang="ja-JP" smtClean="0"/>
              <a:t>x = 2^e *</a:t>
            </a:r>
            <a:r>
              <a:rPr kumimoji="1" lang="en-US" altLang="ja-JP" baseline="0" smtClean="0"/>
              <a:t> f (1 &lt;= f &lt; 2)</a:t>
            </a:r>
          </a:p>
          <a:p>
            <a:r>
              <a:rPr lang="en-US" altLang="ja-JP" smtClean="0"/>
              <a:t>e, f</a:t>
            </a:r>
            <a:r>
              <a:rPr lang="ja-JP" altLang="en-US" smtClean="0"/>
              <a:t>は以下の</a:t>
            </a:r>
            <a:r>
              <a:rPr lang="en-US" altLang="ja-JP" smtClean="0"/>
              <a:t>bit</a:t>
            </a:r>
            <a:r>
              <a:rPr lang="ja-JP" altLang="en-US" smtClean="0"/>
              <a:t>表現で格納される</a:t>
            </a:r>
            <a:r>
              <a:rPr lang="en-US" altLang="ja-JP" smtClean="0"/>
              <a:t>(float</a:t>
            </a:r>
            <a:r>
              <a:rPr lang="ja-JP" altLang="en-US" smtClean="0"/>
              <a:t>の場合</a:t>
            </a:r>
            <a:r>
              <a:rPr lang="en-US" altLang="ja-JP" smtClean="0"/>
              <a:t>)</a:t>
            </a:r>
          </a:p>
          <a:p>
            <a:pPr rtl="0" eaLnBrk="0" fontAlgn="base" hangingPunct="0"/>
            <a:endParaRPr kumimoji="1" lang="en-US" sz="2800" smtClean="0">
              <a:solidFill>
                <a:schemeClr val="tx1"/>
              </a:solidFill>
              <a:latin typeface="HG丸ｺﾞｼｯｸM-PRO" pitchFamily="50" charset="-128"/>
              <a:ea typeface="HG丸ｺﾞｼｯｸM-PRO" pitchFamily="50" charset="-128"/>
              <a:cs typeface="+mn-cs"/>
            </a:endParaRPr>
          </a:p>
          <a:p>
            <a:pPr rtl="0" eaLnBrk="0" fontAlgn="base" hangingPunct="0"/>
            <a:endParaRPr lang="en-US" smtClean="0"/>
          </a:p>
          <a:p>
            <a:pPr rtl="0" eaLnBrk="0" fontAlgn="base" hangingPunct="0"/>
            <a:r>
              <a:rPr kumimoji="1" lang="en-US" sz="2800" smtClean="0">
                <a:solidFill>
                  <a:schemeClr val="tx1"/>
                </a:solidFill>
                <a:latin typeface="HG丸ｺﾞｼｯｸM-PRO" pitchFamily="50" charset="-128"/>
                <a:ea typeface="HG丸ｺﾞｼｯｸM-PRO" pitchFamily="50" charset="-128"/>
                <a:cs typeface="+mn-cs"/>
              </a:rPr>
              <a:t>bsr(x) = [log</a:t>
            </a:r>
            <a:r>
              <a:rPr kumimoji="1" lang="en-US" sz="2800" baseline="-25000" smtClean="0">
                <a:solidFill>
                  <a:schemeClr val="tx1"/>
                </a:solidFill>
                <a:latin typeface="HG丸ｺﾞｼｯｸM-PRO" pitchFamily="50" charset="-128"/>
                <a:ea typeface="HG丸ｺﾞｼｯｸM-PRO" pitchFamily="50" charset="-128"/>
                <a:cs typeface="+mn-cs"/>
              </a:rPr>
              <a:t>2</a:t>
            </a:r>
            <a:r>
              <a:rPr kumimoji="1" lang="en-US" sz="2800" smtClean="0">
                <a:solidFill>
                  <a:schemeClr val="tx1"/>
                </a:solidFill>
                <a:latin typeface="HG丸ｺﾞｼｯｸM-PRO" pitchFamily="50" charset="-128"/>
                <a:ea typeface="HG丸ｺﾞｼｯｸM-PRO" pitchFamily="50" charset="-128"/>
                <a:cs typeface="+mn-cs"/>
              </a:rPr>
              <a:t>(x)] = e</a:t>
            </a:r>
            <a:endParaRPr lang="ja-JP" altLang="en-US" sz="2800" smtClean="0"/>
          </a:p>
          <a:p>
            <a:pPr rtl="0" eaLnBrk="0" fontAlgn="base" hangingPunct="0"/>
            <a:r>
              <a:rPr kumimoji="1" lang="en-US" sz="2800" smtClean="0">
                <a:solidFill>
                  <a:schemeClr val="tx1"/>
                </a:solidFill>
                <a:latin typeface="HG丸ｺﾞｼｯｸM-PRO" pitchFamily="50" charset="-128"/>
                <a:ea typeface="HG丸ｺﾞｼｯｸM-PRO" pitchFamily="50" charset="-128"/>
                <a:cs typeface="+mn-cs"/>
              </a:rPr>
              <a:t>float</a:t>
            </a:r>
            <a:r>
              <a:rPr kumimoji="1" lang="ja-JP" altLang="en-US" sz="2800" smtClean="0">
                <a:solidFill>
                  <a:schemeClr val="tx1"/>
                </a:solidFill>
                <a:latin typeface="HG丸ｺﾞｼｯｸM-PRO" pitchFamily="50" charset="-128"/>
                <a:ea typeface="HG丸ｺﾞｼｯｸM-PRO" pitchFamily="50" charset="-128"/>
                <a:cs typeface="+mn-cs"/>
              </a:rPr>
              <a:t>への</a:t>
            </a:r>
            <a:r>
              <a:rPr kumimoji="1" lang="en-US" altLang="ja-JP" sz="2800" smtClean="0">
                <a:solidFill>
                  <a:schemeClr val="tx1"/>
                </a:solidFill>
                <a:latin typeface="HG丸ｺﾞｼｯｸM-PRO" pitchFamily="50" charset="-128"/>
                <a:ea typeface="HG丸ｺﾞｼｯｸM-PRO" pitchFamily="50" charset="-128"/>
                <a:cs typeface="+mn-cs"/>
              </a:rPr>
              <a:t>cast</a:t>
            </a:r>
            <a:r>
              <a:rPr kumimoji="1" lang="ja-JP" altLang="en-US" sz="2800" smtClean="0">
                <a:solidFill>
                  <a:schemeClr val="tx1"/>
                </a:solidFill>
                <a:latin typeface="HG丸ｺﾞｼｯｸM-PRO" pitchFamily="50" charset="-128"/>
                <a:ea typeface="HG丸ｺﾞｼｯｸM-PRO" pitchFamily="50" charset="-128"/>
                <a:cs typeface="+mn-cs"/>
              </a:rPr>
              <a:t>は</a:t>
            </a:r>
            <a:r>
              <a:rPr kumimoji="1" lang="en-US" sz="2800" smtClean="0">
                <a:solidFill>
                  <a:schemeClr val="tx1"/>
                </a:solidFill>
                <a:latin typeface="HG丸ｺﾞｼｯｸM-PRO" pitchFamily="50" charset="-128"/>
                <a:ea typeface="HG丸ｺﾞｼｯｸM-PRO" pitchFamily="50" charset="-128"/>
                <a:cs typeface="+mn-cs"/>
              </a:rPr>
              <a:t>cvtpi2ps</a:t>
            </a:r>
            <a:r>
              <a:rPr kumimoji="1" lang="ja-JP" altLang="en-US" sz="2800" smtClean="0">
                <a:solidFill>
                  <a:schemeClr val="tx1"/>
                </a:solidFill>
                <a:latin typeface="HG丸ｺﾞｼｯｸM-PRO" pitchFamily="50" charset="-128"/>
                <a:ea typeface="HG丸ｺﾞｼｯｸM-PRO" pitchFamily="50" charset="-128"/>
                <a:cs typeface="+mn-cs"/>
              </a:rPr>
              <a:t>命令</a:t>
            </a:r>
            <a:r>
              <a:rPr lang="ja-JP" altLang="en-US" smtClean="0"/>
              <a:t>を使う</a:t>
            </a:r>
            <a:r>
              <a:rPr lang="en-US" altLang="ja-JP" smtClean="0"/>
              <a:t>(</a:t>
            </a:r>
            <a:r>
              <a:rPr lang="ja-JP" altLang="en-US" smtClean="0"/>
              <a:t>レジスタ操作</a:t>
            </a:r>
            <a:r>
              <a:rPr lang="en-US" altLang="ja-JP" smtClean="0"/>
              <a:t>)</a:t>
            </a:r>
            <a:endParaRPr lang="ja-JP" altLang="en-US" smtClean="0"/>
          </a:p>
          <a:p>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21</a:t>
            </a:fld>
            <a:r>
              <a:rPr lang="en-US" altLang="ja-JP" smtClean="0"/>
              <a:t>/40</a:t>
            </a:r>
            <a:endParaRPr lang="en-US" altLang="ja-JP"/>
          </a:p>
        </p:txBody>
      </p:sp>
      <p:graphicFrame>
        <p:nvGraphicFramePr>
          <p:cNvPr id="14" name="表 13"/>
          <p:cNvGraphicFramePr>
            <a:graphicFrameLocks noGrp="1"/>
          </p:cNvGraphicFramePr>
          <p:nvPr/>
        </p:nvGraphicFramePr>
        <p:xfrm>
          <a:off x="1000100" y="2871790"/>
          <a:ext cx="6096000" cy="9144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kumimoji="1" lang="en-US" altLang="ja-JP" sz="2400" smtClean="0"/>
                        <a:t>bit</a:t>
                      </a:r>
                      <a:endParaRPr kumimoji="1" lang="ja-JP" altLang="en-US" sz="2400"/>
                    </a:p>
                  </a:txBody>
                  <a:tcPr/>
                </a:tc>
                <a:tc>
                  <a:txBody>
                    <a:bodyPr/>
                    <a:lstStyle/>
                    <a:p>
                      <a:pPr algn="ctr"/>
                      <a:r>
                        <a:rPr kumimoji="1" lang="en-US" altLang="ja-JP" sz="2400" smtClean="0"/>
                        <a:t>31</a:t>
                      </a:r>
                      <a:endParaRPr kumimoji="1" lang="ja-JP" altLang="en-US" sz="2400"/>
                    </a:p>
                  </a:txBody>
                  <a:tcPr/>
                </a:tc>
                <a:tc>
                  <a:txBody>
                    <a:bodyPr/>
                    <a:lstStyle/>
                    <a:p>
                      <a:pPr algn="ctr"/>
                      <a:r>
                        <a:rPr kumimoji="1" lang="en-US" altLang="ja-JP" sz="2400" smtClean="0"/>
                        <a:t>30...23</a:t>
                      </a:r>
                      <a:endParaRPr kumimoji="1" lang="ja-JP" altLang="en-US" sz="2400"/>
                    </a:p>
                  </a:txBody>
                  <a:tcPr/>
                </a:tc>
                <a:tc>
                  <a:txBody>
                    <a:bodyPr/>
                    <a:lstStyle/>
                    <a:p>
                      <a:pPr algn="ctr"/>
                      <a:r>
                        <a:rPr kumimoji="1" lang="en-US" altLang="ja-JP" sz="2400" smtClean="0"/>
                        <a:t>22...0</a:t>
                      </a:r>
                      <a:endParaRPr kumimoji="1" lang="ja-JP" altLang="en-US" sz="2400"/>
                    </a:p>
                  </a:txBody>
                  <a:tcPr/>
                </a:tc>
              </a:tr>
              <a:tr h="370840">
                <a:tc>
                  <a:txBody>
                    <a:bodyPr/>
                    <a:lstStyle/>
                    <a:p>
                      <a:pPr algn="ctr"/>
                      <a:r>
                        <a:rPr kumimoji="1" lang="en-US" altLang="ja-JP" sz="2400" smtClean="0"/>
                        <a:t>x</a:t>
                      </a:r>
                      <a:endParaRPr kumimoji="1" lang="ja-JP" altLang="en-US" sz="2400"/>
                    </a:p>
                  </a:txBody>
                  <a:tcPr/>
                </a:tc>
                <a:tc>
                  <a:txBody>
                    <a:bodyPr/>
                    <a:lstStyle/>
                    <a:p>
                      <a:pPr algn="ctr"/>
                      <a:r>
                        <a:rPr kumimoji="1" lang="en-US" altLang="ja-JP" sz="2400" smtClean="0"/>
                        <a:t>sign</a:t>
                      </a:r>
                      <a:endParaRPr kumimoji="1" lang="ja-JP" altLang="en-US" sz="2400"/>
                    </a:p>
                  </a:txBody>
                  <a:tcPr/>
                </a:tc>
                <a:tc>
                  <a:txBody>
                    <a:bodyPr/>
                    <a:lstStyle/>
                    <a:p>
                      <a:pPr algn="ctr"/>
                      <a:r>
                        <a:rPr kumimoji="1" lang="en-US" altLang="ja-JP" sz="2400" smtClean="0"/>
                        <a:t>e</a:t>
                      </a:r>
                      <a:r>
                        <a:rPr kumimoji="1" lang="en-US" altLang="ja-JP" sz="2400" baseline="0" smtClean="0"/>
                        <a:t> + 127</a:t>
                      </a:r>
                      <a:endParaRPr kumimoji="1" lang="ja-JP" altLang="en-US" sz="2400"/>
                    </a:p>
                  </a:txBody>
                  <a:tcPr/>
                </a:tc>
                <a:tc>
                  <a:txBody>
                    <a:bodyPr/>
                    <a:lstStyle/>
                    <a:p>
                      <a:pPr algn="ctr"/>
                      <a:r>
                        <a:rPr kumimoji="1" lang="en-US" altLang="ja-JP" sz="2400" smtClean="0"/>
                        <a:t>f</a:t>
                      </a:r>
                      <a:endParaRPr kumimoji="1" lang="ja-JP" altLang="en-US" sz="2400"/>
                    </a:p>
                  </a:txBody>
                  <a:tcPr/>
                </a:tc>
              </a:tr>
            </a:tbl>
          </a:graphicData>
        </a:graphic>
      </p:graphicFrame>
      <p:sp>
        <p:nvSpPr>
          <p:cNvPr id="15" name="テキスト ボックス 14"/>
          <p:cNvSpPr txBox="1"/>
          <p:nvPr/>
        </p:nvSpPr>
        <p:spPr>
          <a:xfrm>
            <a:off x="214282" y="4929198"/>
            <a:ext cx="5423280" cy="1754326"/>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 bsr</a:t>
            </a:r>
            <a:r>
              <a:rPr lang="ja-JP" altLang="en-US" smtClean="0">
                <a:latin typeface="Courier New" pitchFamily="49" charset="0"/>
                <a:ea typeface="HG丸ｺﾞｼｯｸM-PRO" pitchFamily="50" charset="-128"/>
                <a:cs typeface="Courier New" pitchFamily="49" charset="0"/>
              </a:rPr>
              <a:t>の</a:t>
            </a:r>
            <a:r>
              <a:rPr lang="en-US" altLang="ja-JP" smtClean="0">
                <a:latin typeface="Courier New" pitchFamily="49" charset="0"/>
                <a:ea typeface="HG丸ｺﾞｼｯｸM-PRO" pitchFamily="50" charset="-128"/>
                <a:cs typeface="Courier New" pitchFamily="49" charset="0"/>
              </a:rPr>
              <a:t>SIMD</a:t>
            </a:r>
            <a:r>
              <a:rPr lang="ja-JP" altLang="en-US" smtClean="0">
                <a:latin typeface="Courier New" pitchFamily="49" charset="0"/>
                <a:ea typeface="HG丸ｺﾞｼｯｸM-PRO" pitchFamily="50" charset="-128"/>
                <a:cs typeface="Courier New" pitchFamily="49" charset="0"/>
              </a:rPr>
              <a:t>用疑似コード </a:t>
            </a:r>
            <a:r>
              <a:rPr lang="en-US" altLang="ja-JP" smtClean="0">
                <a:latin typeface="Courier New" pitchFamily="49" charset="0"/>
                <a:ea typeface="HG丸ｺﾞｼｯｸM-PRO" pitchFamily="50" charset="-128"/>
                <a:cs typeface="Courier New" pitchFamily="49" charset="0"/>
              </a:rPr>
              <a:t>*/</a:t>
            </a:r>
          </a:p>
          <a:p>
            <a:pPr>
              <a:defRPr/>
            </a:pPr>
            <a:r>
              <a:rPr lang="en-US" altLang="ja-JP" smtClean="0">
                <a:latin typeface="Courier New" pitchFamily="49" charset="0"/>
                <a:ea typeface="HG丸ｺﾞｼｯｸM-PRO" pitchFamily="50" charset="-128"/>
                <a:cs typeface="Courier New" pitchFamily="49" charset="0"/>
              </a:rPr>
              <a:t>int bsr(uint32 x)</a:t>
            </a:r>
          </a:p>
          <a:p>
            <a:pPr>
              <a:defRPr/>
            </a:pPr>
            <a:r>
              <a:rPr lang="en-US" altLang="ja-JP" smtClean="0">
                <a:latin typeface="Courier New" pitchFamily="49" charset="0"/>
                <a:ea typeface="HG丸ｺﾞｼｯｸM-PRO" pitchFamily="50" charset="-128"/>
                <a:cs typeface="Courier New" pitchFamily="49" charset="0"/>
              </a:rPr>
              <a:t>{</a:t>
            </a:r>
          </a:p>
          <a:p>
            <a:pPr>
              <a:defRPr/>
            </a:pPr>
            <a:r>
              <a:rPr lang="en-US" altLang="ja-JP" smtClean="0">
                <a:latin typeface="Courier New" pitchFamily="49" charset="0"/>
                <a:ea typeface="HG丸ｺﾞｼｯｸM-PRO" pitchFamily="50" charset="-128"/>
                <a:cs typeface="Courier New" pitchFamily="49" charset="0"/>
              </a:rPr>
              <a:t>    float a = (float)x;</a:t>
            </a:r>
          </a:p>
          <a:p>
            <a:pPr>
              <a:defRPr/>
            </a:pPr>
            <a:r>
              <a:rPr lang="en-US" altLang="ja-JP" smtClean="0">
                <a:latin typeface="Courier New" pitchFamily="49" charset="0"/>
                <a:ea typeface="HG丸ｺﾞｼｯｸM-PRO" pitchFamily="50" charset="-128"/>
                <a:cs typeface="Courier New" pitchFamily="49" charset="0"/>
              </a:rPr>
              <a:t>    return (*(uint32*)&amp;a &gt;&gt; 23) - 127;</a:t>
            </a:r>
          </a:p>
          <a:p>
            <a:pPr>
              <a:defRPr/>
            </a:pPr>
            <a:r>
              <a:rPr lang="en-US" altLang="ja-JP" smtClean="0">
                <a:latin typeface="Courier New" pitchFamily="49" charset="0"/>
                <a:ea typeface="HG丸ｺﾞｼｯｸM-PRO" pitchFamily="50" charset="-128"/>
                <a:cs typeface="Courier New" pitchFamily="49" charset="0"/>
              </a:rPr>
              <a:t>}</a:t>
            </a:r>
          </a:p>
        </p:txBody>
      </p:sp>
      <p:sp>
        <p:nvSpPr>
          <p:cNvPr id="16" name="テキスト ボックス 15"/>
          <p:cNvSpPr txBox="1"/>
          <p:nvPr/>
        </p:nvSpPr>
        <p:spPr>
          <a:xfrm>
            <a:off x="5715008" y="5000636"/>
            <a:ext cx="3268844" cy="369332"/>
          </a:xfrm>
          <a:prstGeom prst="rect">
            <a:avLst/>
          </a:prstGeom>
          <a:solidFill>
            <a:schemeClr val="accent5"/>
          </a:solidFill>
          <a:ln w="19050" cap="rnd">
            <a:solidFill>
              <a:schemeClr val="tx2">
                <a:lumMod val="60000"/>
                <a:lumOff val="40000"/>
              </a:schemeClr>
            </a:solidFill>
          </a:ln>
        </p:spPr>
        <p:txBody>
          <a:bodyPr wrap="none" rtlCol="0">
            <a:spAutoFit/>
          </a:bodyPr>
          <a:lstStyle/>
          <a:p>
            <a:r>
              <a:rPr kumimoji="1" lang="ja-JP" altLang="en-US" smtClean="0">
                <a:latin typeface="Courier New" pitchFamily="49" charset="0"/>
                <a:ea typeface="HG丸ｺﾞｼｯｸM-PRO" pitchFamily="50" charset="-128"/>
                <a:cs typeface="Courier New" pitchFamily="49" charset="0"/>
              </a:rPr>
              <a:t>注意</a:t>
            </a:r>
            <a:r>
              <a:rPr kumimoji="1" lang="en-US" altLang="ja-JP" smtClean="0">
                <a:latin typeface="Courier New" pitchFamily="49" charset="0"/>
                <a:ea typeface="HG丸ｺﾞｼｯｸM-PRO" pitchFamily="50" charset="-128"/>
                <a:cs typeface="Courier New" pitchFamily="49" charset="0"/>
              </a:rPr>
              <a:t>1. x &lt; (1&lt;&lt;23)</a:t>
            </a:r>
            <a:r>
              <a:rPr kumimoji="1" lang="ja-JP" altLang="en-US" smtClean="0">
                <a:latin typeface="Courier New" pitchFamily="49" charset="0"/>
                <a:ea typeface="HG丸ｺﾞｼｯｸM-PRO" pitchFamily="50" charset="-128"/>
                <a:cs typeface="Courier New" pitchFamily="49" charset="0"/>
              </a:rPr>
              <a:t>の制約</a:t>
            </a:r>
            <a:endParaRPr kumimoji="1" lang="ja-JP" altLang="en-US">
              <a:latin typeface="Courier New" pitchFamily="49" charset="0"/>
              <a:ea typeface="HG丸ｺﾞｼｯｸM-PRO" pitchFamily="50" charset="-128"/>
              <a:cs typeface="Courier New" pitchFamily="49" charset="0"/>
            </a:endParaRPr>
          </a:p>
        </p:txBody>
      </p:sp>
      <p:sp>
        <p:nvSpPr>
          <p:cNvPr id="17" name="テキスト ボックス 16"/>
          <p:cNvSpPr txBox="1"/>
          <p:nvPr/>
        </p:nvSpPr>
        <p:spPr>
          <a:xfrm>
            <a:off x="5715008" y="5715016"/>
            <a:ext cx="2996333" cy="369332"/>
          </a:xfrm>
          <a:prstGeom prst="rect">
            <a:avLst/>
          </a:prstGeom>
          <a:solidFill>
            <a:schemeClr val="accent5"/>
          </a:solidFill>
          <a:ln w="19050" cap="rnd">
            <a:solidFill>
              <a:schemeClr val="tx2">
                <a:lumMod val="60000"/>
                <a:lumOff val="40000"/>
              </a:schemeClr>
            </a:solidFill>
          </a:ln>
        </p:spPr>
        <p:txBody>
          <a:bodyPr wrap="none" rtlCol="0">
            <a:spAutoFit/>
          </a:bodyPr>
          <a:lstStyle/>
          <a:p>
            <a:r>
              <a:rPr kumimoji="1" lang="ja-JP" altLang="en-US" smtClean="0">
                <a:latin typeface="Courier New" pitchFamily="49" charset="0"/>
                <a:ea typeface="HG丸ｺﾞｼｯｸM-PRO" pitchFamily="50" charset="-128"/>
                <a:cs typeface="Courier New" pitchFamily="49" charset="0"/>
              </a:rPr>
              <a:t>注意</a:t>
            </a:r>
            <a:r>
              <a:rPr lang="en-US" altLang="ja-JP" smtClean="0">
                <a:latin typeface="Courier New" pitchFamily="49" charset="0"/>
                <a:ea typeface="HG丸ｺﾞｼｯｸM-PRO" pitchFamily="50" charset="-128"/>
                <a:cs typeface="Courier New" pitchFamily="49" charset="0"/>
              </a:rPr>
              <a:t>2</a:t>
            </a:r>
            <a:r>
              <a:rPr kumimoji="1" lang="en-US" altLang="ja-JP" smtClean="0">
                <a:latin typeface="Courier New" pitchFamily="49" charset="0"/>
                <a:ea typeface="HG丸ｺﾞｼｯｸM-PRO" pitchFamily="50" charset="-128"/>
                <a:cs typeface="Courier New" pitchFamily="49" charset="0"/>
              </a:rPr>
              <a:t>. </a:t>
            </a:r>
            <a:r>
              <a:rPr kumimoji="1" lang="ja-JP" altLang="en-US" smtClean="0">
                <a:latin typeface="Courier New" pitchFamily="49" charset="0"/>
                <a:ea typeface="HG丸ｺﾞｼｯｸM-PRO" pitchFamily="50" charset="-128"/>
                <a:cs typeface="Courier New" pitchFamily="49" charset="0"/>
              </a:rPr>
              <a:t>左コードは非</a:t>
            </a:r>
            <a:r>
              <a:rPr kumimoji="1" lang="en-US" altLang="ja-JP" smtClean="0">
                <a:latin typeface="Courier New" pitchFamily="49" charset="0"/>
                <a:ea typeface="HG丸ｺﾞｼｯｸM-PRO" pitchFamily="50" charset="-128"/>
                <a:cs typeface="Courier New" pitchFamily="49" charset="0"/>
              </a:rPr>
              <a:t>ANSI</a:t>
            </a:r>
            <a:endParaRPr kumimoji="1" lang="ja-JP" altLang="en-US">
              <a:latin typeface="Courier New" pitchFamily="49" charset="0"/>
              <a:ea typeface="HG丸ｺﾞｼｯｸM-PRO" pitchFamily="50" charset="-128"/>
              <a:cs typeface="Courier New" pitchFamily="49"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FFT</a:t>
            </a:r>
            <a:r>
              <a:rPr kumimoji="1" lang="ja-JP" altLang="en-US" smtClean="0"/>
              <a:t>におけるビット反転</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FFT</a:t>
            </a:r>
            <a:r>
              <a:rPr kumimoji="1" lang="ja-JP" altLang="en-US" smtClean="0"/>
              <a:t>でのバタフライ演算では配列のアクセス時にビット反転によるアクセス</a:t>
            </a:r>
            <a:r>
              <a:rPr lang="ja-JP" altLang="en-US" smtClean="0"/>
              <a:t>が必要になることがある</a:t>
            </a:r>
            <a:endParaRPr lang="en-US" altLang="ja-JP" smtClean="0"/>
          </a:p>
          <a:p>
            <a:endParaRPr lang="en-US" altLang="ja-JP" smtClean="0"/>
          </a:p>
          <a:p>
            <a:endParaRPr lang="en-US" altLang="ja-JP" smtClean="0"/>
          </a:p>
          <a:p>
            <a:endParaRPr lang="en-US" altLang="ja-JP" smtClean="0"/>
          </a:p>
          <a:p>
            <a:endParaRPr lang="en-US" altLang="ja-JP" smtClean="0"/>
          </a:p>
          <a:p>
            <a:endParaRPr lang="en-US" altLang="ja-JP" smtClean="0"/>
          </a:p>
          <a:p>
            <a:endParaRPr lang="en-US" altLang="ja-JP" smtClean="0"/>
          </a:p>
          <a:p>
            <a:endParaRPr lang="en-US" altLang="ja-JP" smtClean="0"/>
          </a:p>
          <a:p>
            <a:r>
              <a:rPr lang="ja-JP" altLang="en-US" smtClean="0"/>
              <a:t>与えられたデータのビット反転命令はないため，上記のようにテーブルを使うことが多い</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22</a:t>
            </a:fld>
            <a:r>
              <a:rPr lang="en-US" altLang="ja-JP" smtClean="0"/>
              <a:t>/40</a:t>
            </a:r>
            <a:endParaRPr lang="en-US" altLang="ja-JP"/>
          </a:p>
        </p:txBody>
      </p:sp>
      <p:sp>
        <p:nvSpPr>
          <p:cNvPr id="6" name="テキスト ボックス 5"/>
          <p:cNvSpPr txBox="1"/>
          <p:nvPr/>
        </p:nvSpPr>
        <p:spPr>
          <a:xfrm>
            <a:off x="2000232" y="1857364"/>
            <a:ext cx="4596130" cy="3416320"/>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int bitRevTbl[] = {</a:t>
            </a:r>
          </a:p>
          <a:p>
            <a:pPr>
              <a:defRPr/>
            </a:pPr>
            <a:r>
              <a:rPr lang="en-US" altLang="ja-JP" smtClean="0">
                <a:latin typeface="Courier New" pitchFamily="49" charset="0"/>
                <a:ea typeface="HG丸ｺﾞｼｯｸM-PRO" pitchFamily="50" charset="-128"/>
                <a:cs typeface="Courier New" pitchFamily="49" charset="0"/>
              </a:rPr>
              <a:t>   0b00000000, // 0</a:t>
            </a:r>
            <a:r>
              <a:rPr lang="ja-JP" altLang="en-US" smtClean="0">
                <a:latin typeface="Courier New" pitchFamily="49" charset="0"/>
                <a:ea typeface="HG丸ｺﾞｼｯｸM-PRO" pitchFamily="50" charset="-128"/>
                <a:cs typeface="Courier New" pitchFamily="49" charset="0"/>
              </a:rPr>
              <a:t>のビット反転</a:t>
            </a:r>
            <a:endParaRPr lang="en-US" altLang="ja-JP" smtClean="0">
              <a:latin typeface="Courier New" pitchFamily="49" charset="0"/>
              <a:ea typeface="HG丸ｺﾞｼｯｸM-PRO" pitchFamily="50" charset="-128"/>
              <a:cs typeface="Courier New" pitchFamily="49" charset="0"/>
            </a:endParaRPr>
          </a:p>
          <a:p>
            <a:pPr>
              <a:defRPr/>
            </a:pPr>
            <a:r>
              <a:rPr lang="en-US" altLang="ja-JP" smtClean="0">
                <a:latin typeface="Courier New" pitchFamily="49" charset="0"/>
                <a:ea typeface="HG丸ｺﾞｼｯｸM-PRO" pitchFamily="50" charset="-128"/>
                <a:cs typeface="Courier New" pitchFamily="49" charset="0"/>
              </a:rPr>
              <a:t>   0b10000000, // 1</a:t>
            </a:r>
            <a:r>
              <a:rPr lang="ja-JP" altLang="en-US" smtClean="0">
                <a:latin typeface="Courier New" pitchFamily="49" charset="0"/>
                <a:ea typeface="HG丸ｺﾞｼｯｸM-PRO" pitchFamily="50" charset="-128"/>
                <a:cs typeface="Courier New" pitchFamily="49" charset="0"/>
              </a:rPr>
              <a:t>のビット反転</a:t>
            </a:r>
            <a:endParaRPr lang="en-US" altLang="ja-JP" smtClean="0">
              <a:latin typeface="Courier New" pitchFamily="49" charset="0"/>
              <a:ea typeface="HG丸ｺﾞｼｯｸM-PRO" pitchFamily="50" charset="-128"/>
              <a:cs typeface="Courier New" pitchFamily="49" charset="0"/>
            </a:endParaRPr>
          </a:p>
          <a:p>
            <a:pPr>
              <a:defRPr/>
            </a:pPr>
            <a:r>
              <a:rPr lang="en-US" altLang="ja-JP" smtClean="0">
                <a:latin typeface="Courier New" pitchFamily="49" charset="0"/>
                <a:ea typeface="HG丸ｺﾞｼｯｸM-PRO" pitchFamily="50" charset="-128"/>
                <a:cs typeface="Courier New" pitchFamily="49" charset="0"/>
              </a:rPr>
              <a:t>   0b01000000,</a:t>
            </a:r>
            <a:r>
              <a:rPr lang="ja-JP" altLang="en-US" smtClean="0">
                <a:latin typeface="Courier New" pitchFamily="49" charset="0"/>
                <a:ea typeface="HG丸ｺﾞｼｯｸM-PRO" pitchFamily="50" charset="-128"/>
                <a:cs typeface="Courier New" pitchFamily="49" charset="0"/>
              </a:rPr>
              <a:t> </a:t>
            </a:r>
            <a:r>
              <a:rPr lang="en-US" altLang="ja-JP" smtClean="0">
                <a:latin typeface="Courier New" pitchFamily="49" charset="0"/>
                <a:ea typeface="HG丸ｺﾞｼｯｸM-PRO" pitchFamily="50" charset="-128"/>
                <a:cs typeface="Courier New" pitchFamily="49" charset="0"/>
              </a:rPr>
              <a:t>// 2</a:t>
            </a:r>
            <a:r>
              <a:rPr lang="ja-JP" altLang="en-US" smtClean="0">
                <a:latin typeface="Courier New" pitchFamily="49" charset="0"/>
                <a:ea typeface="HG丸ｺﾞｼｯｸM-PRO" pitchFamily="50" charset="-128"/>
                <a:cs typeface="Courier New" pitchFamily="49" charset="0"/>
              </a:rPr>
              <a:t>のビット反転</a:t>
            </a:r>
            <a:endParaRPr lang="en-US" altLang="ja-JP" smtClean="0">
              <a:latin typeface="Courier New" pitchFamily="49" charset="0"/>
              <a:ea typeface="HG丸ｺﾞｼｯｸM-PRO" pitchFamily="50" charset="-128"/>
              <a:cs typeface="Courier New" pitchFamily="49" charset="0"/>
            </a:endParaRPr>
          </a:p>
          <a:p>
            <a:pPr>
              <a:defRPr/>
            </a:pPr>
            <a:r>
              <a:rPr lang="en-US" altLang="ja-JP" smtClean="0">
                <a:latin typeface="Courier New" pitchFamily="49" charset="0"/>
                <a:ea typeface="HG丸ｺﾞｼｯｸM-PRO" pitchFamily="50" charset="-128"/>
                <a:cs typeface="Courier New" pitchFamily="49" charset="0"/>
              </a:rPr>
              <a:t>   0b11000000, // 3</a:t>
            </a:r>
            <a:r>
              <a:rPr lang="ja-JP" altLang="en-US" smtClean="0">
                <a:latin typeface="Courier New" pitchFamily="49" charset="0"/>
                <a:ea typeface="HG丸ｺﾞｼｯｸM-PRO" pitchFamily="50" charset="-128"/>
                <a:cs typeface="Courier New" pitchFamily="49" charset="0"/>
              </a:rPr>
              <a:t>のビット反転</a:t>
            </a:r>
            <a:endParaRPr lang="en-US" altLang="ja-JP" smtClean="0">
              <a:latin typeface="Courier New" pitchFamily="49" charset="0"/>
              <a:ea typeface="HG丸ｺﾞｼｯｸM-PRO" pitchFamily="50" charset="-128"/>
              <a:cs typeface="Courier New" pitchFamily="49" charset="0"/>
            </a:endParaRPr>
          </a:p>
          <a:p>
            <a:pPr>
              <a:defRPr/>
            </a:pPr>
            <a:r>
              <a:rPr lang="en-US" altLang="ja-JP" smtClean="0">
                <a:latin typeface="Courier New" pitchFamily="49" charset="0"/>
                <a:ea typeface="HG丸ｺﾞｼｯｸM-PRO" pitchFamily="50" charset="-128"/>
                <a:cs typeface="Courier New" pitchFamily="49" charset="0"/>
              </a:rPr>
              <a:t>   ...</a:t>
            </a:r>
          </a:p>
          <a:p>
            <a:pPr>
              <a:defRPr/>
            </a:pPr>
            <a:r>
              <a:rPr lang="en-US" altLang="ja-JP" smtClean="0">
                <a:latin typeface="Courier New" pitchFamily="49" charset="0"/>
                <a:ea typeface="HG丸ｺﾞｼｯｸM-PRO" pitchFamily="50" charset="-128"/>
                <a:cs typeface="Courier New" pitchFamily="49" charset="0"/>
              </a:rPr>
              <a:t>};</a:t>
            </a:r>
          </a:p>
          <a:p>
            <a:pPr>
              <a:defRPr/>
            </a:pPr>
            <a:endParaRPr lang="en-US" altLang="ja-JP" smtClean="0">
              <a:latin typeface="Courier New" pitchFamily="49" charset="0"/>
              <a:ea typeface="HG丸ｺﾞｼｯｸM-PRO" pitchFamily="50" charset="-128"/>
              <a:cs typeface="Courier New" pitchFamily="49" charset="0"/>
            </a:endParaRPr>
          </a:p>
          <a:p>
            <a:pPr>
              <a:defRPr/>
            </a:pPr>
            <a:r>
              <a:rPr lang="en-US" altLang="ja-JP" smtClean="0">
                <a:latin typeface="Courier New" pitchFamily="49" charset="0"/>
                <a:ea typeface="HG丸ｺﾞｼｯｸM-PRO" pitchFamily="50" charset="-128"/>
                <a:cs typeface="Courier New" pitchFamily="49" charset="0"/>
              </a:rPr>
              <a:t>for (int i = 0; i &lt; n; i++) {</a:t>
            </a:r>
          </a:p>
          <a:p>
            <a:pPr>
              <a:defRPr/>
            </a:pPr>
            <a:r>
              <a:rPr lang="en-US" altLang="ja-JP" smtClean="0">
                <a:latin typeface="Courier New" pitchFamily="49" charset="0"/>
                <a:ea typeface="HG丸ｺﾞｼｯｸM-PRO" pitchFamily="50" charset="-128"/>
                <a:cs typeface="Courier New" pitchFamily="49" charset="0"/>
              </a:rPr>
              <a:t>    flot x = data[bitRevTbl[i]];</a:t>
            </a:r>
          </a:p>
          <a:p>
            <a:pPr>
              <a:defRPr/>
            </a:pPr>
            <a:r>
              <a:rPr lang="en-US" altLang="ja-JP" smtClean="0">
                <a:latin typeface="Courier New" pitchFamily="49" charset="0"/>
                <a:ea typeface="HG丸ｺﾞｼｯｸM-PRO" pitchFamily="50" charset="-128"/>
                <a:cs typeface="Courier New" pitchFamily="49" charset="0"/>
              </a:rPr>
              <a:t>    ....</a:t>
            </a:r>
          </a:p>
          <a:p>
            <a:pPr>
              <a:defRPr/>
            </a:pPr>
            <a:r>
              <a:rPr lang="en-US" altLang="ja-JP" smtClean="0">
                <a:latin typeface="Courier New" pitchFamily="49" charset="0"/>
                <a:ea typeface="HG丸ｺﾞｼｯｸM-PRO" pitchFamily="50" charset="-128"/>
                <a:cs typeface="Courier New" pitchFamily="49"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bitRevTbl[]</a:t>
            </a:r>
            <a:r>
              <a:rPr kumimoji="1" lang="ja-JP" altLang="en-US" smtClean="0"/>
              <a:t>相当のデータ生成</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音声処理では</a:t>
            </a:r>
            <a:r>
              <a:rPr kumimoji="1" lang="en-US" altLang="ja-JP" smtClean="0"/>
              <a:t>n = 256, 1024</a:t>
            </a:r>
            <a:r>
              <a:rPr kumimoji="1" lang="ja-JP" altLang="en-US" smtClean="0"/>
              <a:t>などを使うことが多い</a:t>
            </a:r>
            <a:endParaRPr kumimoji="1" lang="en-US" altLang="ja-JP" smtClean="0"/>
          </a:p>
          <a:p>
            <a:r>
              <a:rPr lang="ja-JP" altLang="en-US" smtClean="0"/>
              <a:t>眺めてみる</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23</a:t>
            </a:fld>
            <a:r>
              <a:rPr lang="en-US" altLang="ja-JP" smtClean="0"/>
              <a:t>/40</a:t>
            </a:r>
            <a:endParaRPr lang="en-US" altLang="ja-JP"/>
          </a:p>
        </p:txBody>
      </p:sp>
      <p:graphicFrame>
        <p:nvGraphicFramePr>
          <p:cNvPr id="10" name="表 9"/>
          <p:cNvGraphicFramePr>
            <a:graphicFrameLocks noGrp="1"/>
          </p:cNvGraphicFramePr>
          <p:nvPr/>
        </p:nvGraphicFramePr>
        <p:xfrm>
          <a:off x="2357423" y="1428736"/>
          <a:ext cx="6500857" cy="4152672"/>
        </p:xfrm>
        <a:graphic>
          <a:graphicData uri="http://schemas.openxmlformats.org/drawingml/2006/table">
            <a:tbl>
              <a:tblPr firstRow="1" bandRow="1">
                <a:tableStyleId>{5C22544A-7EE6-4342-B048-85BDC9FD1C3A}</a:tableStyleId>
              </a:tblPr>
              <a:tblGrid>
                <a:gridCol w="918599"/>
                <a:gridCol w="706615"/>
                <a:gridCol w="635954"/>
                <a:gridCol w="777277"/>
                <a:gridCol w="706615"/>
                <a:gridCol w="706615"/>
                <a:gridCol w="706615"/>
                <a:gridCol w="706615"/>
                <a:gridCol w="635952"/>
              </a:tblGrid>
              <a:tr h="495072">
                <a:tc>
                  <a:txBody>
                    <a:bodyPr/>
                    <a:lstStyle/>
                    <a:p>
                      <a:pPr algn="ctr"/>
                      <a:r>
                        <a:rPr kumimoji="1" lang="en-US" altLang="ja-JP" sz="1600" smtClean="0"/>
                        <a:t>idx</a:t>
                      </a:r>
                      <a:endParaRPr kumimoji="1" lang="ja-JP" altLang="en-US" sz="1600"/>
                    </a:p>
                  </a:txBody>
                  <a:tcPr/>
                </a:tc>
                <a:tc>
                  <a:txBody>
                    <a:bodyPr/>
                    <a:lstStyle/>
                    <a:p>
                      <a:pPr algn="ctr"/>
                      <a:r>
                        <a:rPr kumimoji="1" lang="en-US" altLang="ja-JP" sz="1600" smtClean="0"/>
                        <a:t>b7</a:t>
                      </a:r>
                      <a:endParaRPr kumimoji="1" lang="ja-JP" altLang="en-US" sz="1600"/>
                    </a:p>
                  </a:txBody>
                  <a:tcPr/>
                </a:tc>
                <a:tc>
                  <a:txBody>
                    <a:bodyPr/>
                    <a:lstStyle/>
                    <a:p>
                      <a:pPr algn="ctr"/>
                      <a:r>
                        <a:rPr kumimoji="1" lang="en-US" altLang="ja-JP" sz="1600" smtClean="0"/>
                        <a:t>b6</a:t>
                      </a:r>
                      <a:endParaRPr kumimoji="1" lang="ja-JP" altLang="en-US" sz="1600"/>
                    </a:p>
                  </a:txBody>
                  <a:tcPr/>
                </a:tc>
                <a:tc>
                  <a:txBody>
                    <a:bodyPr/>
                    <a:lstStyle/>
                    <a:p>
                      <a:pPr algn="ctr"/>
                      <a:r>
                        <a:rPr kumimoji="1" lang="en-US" altLang="ja-JP" sz="1600" smtClean="0"/>
                        <a:t>b5</a:t>
                      </a:r>
                      <a:endParaRPr kumimoji="1" lang="ja-JP" altLang="en-US" sz="1600"/>
                    </a:p>
                  </a:txBody>
                  <a:tcPr/>
                </a:tc>
                <a:tc>
                  <a:txBody>
                    <a:bodyPr/>
                    <a:lstStyle/>
                    <a:p>
                      <a:pPr algn="ctr"/>
                      <a:r>
                        <a:rPr kumimoji="1" lang="en-US" altLang="ja-JP" sz="1600" smtClean="0"/>
                        <a:t>b4</a:t>
                      </a:r>
                      <a:endParaRPr kumimoji="1" lang="ja-JP" altLang="en-US" sz="1600"/>
                    </a:p>
                  </a:txBody>
                  <a:tcPr/>
                </a:tc>
                <a:tc>
                  <a:txBody>
                    <a:bodyPr/>
                    <a:lstStyle/>
                    <a:p>
                      <a:pPr algn="ctr"/>
                      <a:r>
                        <a:rPr kumimoji="1" lang="en-US" altLang="ja-JP" sz="1600" smtClean="0"/>
                        <a:t>b3</a:t>
                      </a:r>
                      <a:endParaRPr kumimoji="1" lang="ja-JP" altLang="en-US" sz="1600"/>
                    </a:p>
                  </a:txBody>
                  <a:tcPr/>
                </a:tc>
                <a:tc>
                  <a:txBody>
                    <a:bodyPr/>
                    <a:lstStyle/>
                    <a:p>
                      <a:pPr algn="ctr"/>
                      <a:r>
                        <a:rPr kumimoji="1" lang="en-US" altLang="ja-JP" sz="1600" smtClean="0"/>
                        <a:t>b2</a:t>
                      </a:r>
                      <a:endParaRPr kumimoji="1" lang="ja-JP" altLang="en-US" sz="1600"/>
                    </a:p>
                  </a:txBody>
                  <a:tcPr/>
                </a:tc>
                <a:tc>
                  <a:txBody>
                    <a:bodyPr/>
                    <a:lstStyle/>
                    <a:p>
                      <a:pPr algn="ctr"/>
                      <a:r>
                        <a:rPr kumimoji="1" lang="en-US" altLang="ja-JP" sz="1600" smtClean="0"/>
                        <a:t>b1</a:t>
                      </a:r>
                      <a:endParaRPr kumimoji="1" lang="ja-JP" altLang="en-US" sz="1600"/>
                    </a:p>
                  </a:txBody>
                  <a:tcPr/>
                </a:tc>
                <a:tc>
                  <a:txBody>
                    <a:bodyPr/>
                    <a:lstStyle/>
                    <a:p>
                      <a:pPr algn="ctr"/>
                      <a:r>
                        <a:rPr kumimoji="1" lang="en-US" altLang="ja-JP" sz="1600" smtClean="0"/>
                        <a:t>b0</a:t>
                      </a:r>
                      <a:endParaRPr kumimoji="1" lang="ja-JP" altLang="en-US" sz="1600"/>
                    </a:p>
                  </a:txBody>
                  <a:tcPr/>
                </a:tc>
              </a:tr>
              <a:tr h="343402">
                <a:tc>
                  <a:txBody>
                    <a:bodyPr/>
                    <a:lstStyle/>
                    <a:p>
                      <a:pPr algn="ctr"/>
                      <a:r>
                        <a:rPr lang="en-US" altLang="ja-JP" smtClean="0"/>
                        <a:t>0</a:t>
                      </a:r>
                      <a:endParaRPr lang="ja-JP" altLang="en-US"/>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r>
              <a:tr h="343402">
                <a:tc>
                  <a:txBody>
                    <a:bodyPr/>
                    <a:lstStyle/>
                    <a:p>
                      <a:pPr algn="ctr"/>
                      <a:r>
                        <a:rPr lang="en-US" altLang="ja-JP" smtClean="0"/>
                        <a:t>1</a:t>
                      </a:r>
                      <a:endParaRPr lang="ja-JP" altLang="en-US"/>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r>
              <a:tr h="343402">
                <a:tc>
                  <a:txBody>
                    <a:bodyPr/>
                    <a:lstStyle/>
                    <a:p>
                      <a:pPr algn="ctr"/>
                      <a:r>
                        <a:rPr lang="en-US" altLang="ja-JP" smtClean="0"/>
                        <a:t>2</a:t>
                      </a:r>
                      <a:endParaRPr lang="ja-JP" altLang="en-US"/>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r>
              <a:tr h="343402">
                <a:tc>
                  <a:txBody>
                    <a:bodyPr/>
                    <a:lstStyle/>
                    <a:p>
                      <a:pPr algn="ctr"/>
                      <a:r>
                        <a:rPr lang="en-US" altLang="ja-JP" smtClean="0"/>
                        <a:t>3</a:t>
                      </a:r>
                      <a:endParaRPr lang="ja-JP" altLang="en-US"/>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r>
              <a:tr h="343402">
                <a:tc>
                  <a:txBody>
                    <a:bodyPr/>
                    <a:lstStyle/>
                    <a:p>
                      <a:pPr algn="ctr"/>
                      <a:r>
                        <a:rPr lang="en-US" altLang="ja-JP" smtClean="0"/>
                        <a:t>4</a:t>
                      </a:r>
                      <a:endParaRPr lang="ja-JP" altLang="en-US"/>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r>
              <a:tr h="343402">
                <a:tc>
                  <a:txBody>
                    <a:bodyPr/>
                    <a:lstStyle/>
                    <a:p>
                      <a:pPr algn="ctr"/>
                      <a:r>
                        <a:rPr lang="en-US" altLang="ja-JP" smtClean="0"/>
                        <a:t>5</a:t>
                      </a:r>
                      <a:endParaRPr lang="ja-JP" altLang="en-US"/>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r>
              <a:tr h="343402">
                <a:tc>
                  <a:txBody>
                    <a:bodyPr/>
                    <a:lstStyle/>
                    <a:p>
                      <a:pPr algn="ctr"/>
                      <a:r>
                        <a:rPr lang="en-US" altLang="ja-JP" smtClean="0"/>
                        <a:t>6</a:t>
                      </a:r>
                      <a:endParaRPr lang="ja-JP" altLang="en-US"/>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r>
              <a:tr h="343402">
                <a:tc>
                  <a:txBody>
                    <a:bodyPr/>
                    <a:lstStyle/>
                    <a:p>
                      <a:pPr algn="ctr"/>
                      <a:r>
                        <a:rPr lang="en-US" altLang="ja-JP" smtClean="0"/>
                        <a:t>7</a:t>
                      </a:r>
                      <a:endParaRPr lang="ja-JP" altLang="en-US"/>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r>
              <a:tr h="343402">
                <a:tc>
                  <a:txBody>
                    <a:bodyPr/>
                    <a:lstStyle/>
                    <a:p>
                      <a:pPr algn="ctr"/>
                      <a:r>
                        <a:rPr lang="en-US" altLang="ja-JP" smtClean="0"/>
                        <a:t>8</a:t>
                      </a:r>
                      <a:endParaRPr lang="ja-JP" altLang="en-US"/>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r>
              <a:tr h="343402">
                <a:tc>
                  <a:txBody>
                    <a:bodyPr/>
                    <a:lstStyle/>
                    <a:p>
                      <a:pPr algn="ctr"/>
                      <a:r>
                        <a:rPr lang="en-US" altLang="ja-JP" smtClean="0"/>
                        <a:t>9</a:t>
                      </a:r>
                      <a:endParaRPr lang="ja-JP" altLang="en-US"/>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1</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c>
                  <a:txBody>
                    <a:bodyPr/>
                    <a:lstStyle/>
                    <a:p>
                      <a:pPr algn="ctr"/>
                      <a:r>
                        <a:rPr kumimoji="1" lang="en-US" altLang="ja-JP" sz="1600" smtClean="0"/>
                        <a:t>0</a:t>
                      </a:r>
                      <a:endParaRPr kumimoji="1" lang="ja-JP" altLang="en-US" sz="1600"/>
                    </a:p>
                  </a:txBody>
                  <a:tcPr/>
                </a:tc>
              </a:tr>
            </a:tbl>
          </a:graphicData>
        </a:graphic>
      </p:graphicFrame>
      <p:sp>
        <p:nvSpPr>
          <p:cNvPr id="11" name="角丸四角形 10"/>
          <p:cNvSpPr/>
          <p:nvPr/>
        </p:nvSpPr>
        <p:spPr>
          <a:xfrm>
            <a:off x="3357556" y="2000239"/>
            <a:ext cx="571504" cy="3714776"/>
          </a:xfrm>
          <a:prstGeom prst="roundRect">
            <a:avLst/>
          </a:prstGeom>
          <a:solidFill>
            <a:srgbClr val="FF0000">
              <a:alpha val="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C000"/>
              </a:solidFill>
            </a:endParaRPr>
          </a:p>
        </p:txBody>
      </p:sp>
      <p:sp>
        <p:nvSpPr>
          <p:cNvPr id="12" name="テキスト ボックス 11"/>
          <p:cNvSpPr txBox="1"/>
          <p:nvPr/>
        </p:nvSpPr>
        <p:spPr>
          <a:xfrm>
            <a:off x="2500300" y="5786453"/>
            <a:ext cx="1383712" cy="369332"/>
          </a:xfrm>
          <a:prstGeom prst="rect">
            <a:avLst/>
          </a:prstGeom>
          <a:solidFill>
            <a:schemeClr val="accent5"/>
          </a:solidFill>
          <a:ln w="19050" cap="rnd">
            <a:solidFill>
              <a:schemeClr val="tx2">
                <a:lumMod val="60000"/>
                <a:lumOff val="40000"/>
              </a:schemeClr>
            </a:solidFill>
          </a:ln>
        </p:spPr>
        <p:txBody>
          <a:bodyPr wrap="none" rtlCol="0">
            <a:spAutoFit/>
          </a:bodyPr>
          <a:lstStyle/>
          <a:p>
            <a:r>
              <a:rPr kumimoji="1" lang="en-US" altLang="ja-JP" smtClean="0">
                <a:latin typeface="Courier New" pitchFamily="49" charset="0"/>
                <a:ea typeface="HG丸ｺﾞｼｯｸM-PRO" pitchFamily="50" charset="-128"/>
                <a:cs typeface="Courier New" pitchFamily="49" charset="0"/>
              </a:rPr>
              <a:t>0</a:t>
            </a:r>
            <a:r>
              <a:rPr kumimoji="1" lang="ja-JP" altLang="en-US" smtClean="0">
                <a:latin typeface="Courier New" pitchFamily="49" charset="0"/>
                <a:ea typeface="HG丸ｺﾞｼｯｸM-PRO" pitchFamily="50" charset="-128"/>
                <a:cs typeface="Courier New" pitchFamily="49" charset="0"/>
              </a:rPr>
              <a:t>と</a:t>
            </a:r>
            <a:r>
              <a:rPr kumimoji="1" lang="en-US" altLang="ja-JP" smtClean="0">
                <a:latin typeface="Courier New" pitchFamily="49" charset="0"/>
                <a:ea typeface="HG丸ｺﾞｼｯｸM-PRO" pitchFamily="50" charset="-128"/>
                <a:cs typeface="Courier New" pitchFamily="49" charset="0"/>
              </a:rPr>
              <a:t>1</a:t>
            </a:r>
            <a:r>
              <a:rPr kumimoji="1" lang="ja-JP" altLang="en-US" smtClean="0">
                <a:latin typeface="Courier New" pitchFamily="49" charset="0"/>
                <a:ea typeface="HG丸ｺﾞｼｯｸM-PRO" pitchFamily="50" charset="-128"/>
                <a:cs typeface="Courier New" pitchFamily="49" charset="0"/>
              </a:rPr>
              <a:t>が交互</a:t>
            </a:r>
            <a:endParaRPr kumimoji="1" lang="ja-JP" altLang="en-US">
              <a:latin typeface="Courier New" pitchFamily="49" charset="0"/>
              <a:ea typeface="HG丸ｺﾞｼｯｸM-PRO" pitchFamily="50" charset="-128"/>
              <a:cs typeface="Courier New" pitchFamily="49" charset="0"/>
            </a:endParaRPr>
          </a:p>
        </p:txBody>
      </p:sp>
      <p:sp>
        <p:nvSpPr>
          <p:cNvPr id="13" name="角丸四角形 12"/>
          <p:cNvSpPr/>
          <p:nvPr/>
        </p:nvSpPr>
        <p:spPr>
          <a:xfrm>
            <a:off x="4071936" y="2000238"/>
            <a:ext cx="571504" cy="4143406"/>
          </a:xfrm>
          <a:prstGeom prst="roundRect">
            <a:avLst/>
          </a:prstGeom>
          <a:solidFill>
            <a:srgbClr val="FF0000">
              <a:alpha val="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C000"/>
              </a:solidFill>
            </a:endParaRPr>
          </a:p>
        </p:txBody>
      </p:sp>
      <p:sp>
        <p:nvSpPr>
          <p:cNvPr id="14" name="テキスト ボックス 13"/>
          <p:cNvSpPr txBox="1"/>
          <p:nvPr/>
        </p:nvSpPr>
        <p:spPr>
          <a:xfrm>
            <a:off x="3929058" y="6215082"/>
            <a:ext cx="1659429" cy="369332"/>
          </a:xfrm>
          <a:prstGeom prst="rect">
            <a:avLst/>
          </a:prstGeom>
          <a:solidFill>
            <a:schemeClr val="accent5"/>
          </a:solidFill>
          <a:ln w="19050" cap="rnd">
            <a:solidFill>
              <a:schemeClr val="tx2">
                <a:lumMod val="60000"/>
                <a:lumOff val="40000"/>
              </a:schemeClr>
            </a:solidFill>
          </a:ln>
        </p:spPr>
        <p:txBody>
          <a:bodyPr wrap="none" rtlCol="0">
            <a:spAutoFit/>
          </a:bodyPr>
          <a:lstStyle/>
          <a:p>
            <a:r>
              <a:rPr kumimoji="1" lang="en-US" altLang="ja-JP" smtClean="0">
                <a:latin typeface="Courier New" pitchFamily="49" charset="0"/>
                <a:ea typeface="HG丸ｺﾞｼｯｸM-PRO" pitchFamily="50" charset="-128"/>
                <a:cs typeface="Courier New" pitchFamily="49" charset="0"/>
              </a:rPr>
              <a:t>00</a:t>
            </a:r>
            <a:r>
              <a:rPr kumimoji="1" lang="ja-JP" altLang="en-US" smtClean="0">
                <a:latin typeface="Courier New" pitchFamily="49" charset="0"/>
                <a:ea typeface="HG丸ｺﾞｼｯｸM-PRO" pitchFamily="50" charset="-128"/>
                <a:cs typeface="Courier New" pitchFamily="49" charset="0"/>
              </a:rPr>
              <a:t>と</a:t>
            </a:r>
            <a:r>
              <a:rPr kumimoji="1" lang="en-US" altLang="ja-JP" smtClean="0">
                <a:latin typeface="Courier New" pitchFamily="49" charset="0"/>
                <a:ea typeface="HG丸ｺﾞｼｯｸM-PRO" pitchFamily="50" charset="-128"/>
                <a:cs typeface="Courier New" pitchFamily="49" charset="0"/>
              </a:rPr>
              <a:t>11</a:t>
            </a:r>
            <a:r>
              <a:rPr kumimoji="1" lang="ja-JP" altLang="en-US" smtClean="0">
                <a:latin typeface="Courier New" pitchFamily="49" charset="0"/>
                <a:ea typeface="HG丸ｺﾞｼｯｸM-PRO" pitchFamily="50" charset="-128"/>
                <a:cs typeface="Courier New" pitchFamily="49" charset="0"/>
              </a:rPr>
              <a:t>が交互</a:t>
            </a:r>
            <a:endParaRPr kumimoji="1" lang="ja-JP" altLang="en-US">
              <a:latin typeface="Courier New" pitchFamily="49" charset="0"/>
              <a:ea typeface="HG丸ｺﾞｼｯｸM-PRO" pitchFamily="50" charset="-128"/>
              <a:cs typeface="Courier New" pitchFamily="49" charset="0"/>
            </a:endParaRPr>
          </a:p>
        </p:txBody>
      </p:sp>
      <p:sp>
        <p:nvSpPr>
          <p:cNvPr id="15" name="角丸四角形 14"/>
          <p:cNvSpPr/>
          <p:nvPr/>
        </p:nvSpPr>
        <p:spPr>
          <a:xfrm>
            <a:off x="4714876" y="1928802"/>
            <a:ext cx="571504" cy="4071966"/>
          </a:xfrm>
          <a:prstGeom prst="roundRect">
            <a:avLst/>
          </a:prstGeom>
          <a:solidFill>
            <a:srgbClr val="FF0000">
              <a:alpha val="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C000"/>
              </a:solidFill>
            </a:endParaRPr>
          </a:p>
        </p:txBody>
      </p:sp>
      <p:sp>
        <p:nvSpPr>
          <p:cNvPr id="16" name="テキスト ボックス 15"/>
          <p:cNvSpPr txBox="1"/>
          <p:nvPr/>
        </p:nvSpPr>
        <p:spPr>
          <a:xfrm>
            <a:off x="5286380" y="5643578"/>
            <a:ext cx="2210862" cy="369332"/>
          </a:xfrm>
          <a:prstGeom prst="rect">
            <a:avLst/>
          </a:prstGeom>
          <a:solidFill>
            <a:schemeClr val="accent5"/>
          </a:solidFill>
          <a:ln w="19050" cap="rnd">
            <a:solidFill>
              <a:schemeClr val="tx2">
                <a:lumMod val="60000"/>
                <a:lumOff val="40000"/>
              </a:schemeClr>
            </a:solidFill>
          </a:ln>
        </p:spPr>
        <p:txBody>
          <a:bodyPr wrap="none" rtlCol="0">
            <a:spAutoFit/>
          </a:bodyPr>
          <a:lstStyle/>
          <a:p>
            <a:r>
              <a:rPr kumimoji="1" lang="en-US" altLang="ja-JP" smtClean="0">
                <a:latin typeface="Courier New" pitchFamily="49" charset="0"/>
                <a:ea typeface="HG丸ｺﾞｼｯｸM-PRO" pitchFamily="50" charset="-128"/>
                <a:cs typeface="Courier New" pitchFamily="49" charset="0"/>
              </a:rPr>
              <a:t>0000</a:t>
            </a:r>
            <a:r>
              <a:rPr kumimoji="1" lang="ja-JP" altLang="en-US" smtClean="0">
                <a:latin typeface="Courier New" pitchFamily="49" charset="0"/>
                <a:ea typeface="HG丸ｺﾞｼｯｸM-PRO" pitchFamily="50" charset="-128"/>
                <a:cs typeface="Courier New" pitchFamily="49" charset="0"/>
              </a:rPr>
              <a:t>と</a:t>
            </a:r>
            <a:r>
              <a:rPr kumimoji="1" lang="en-US" altLang="ja-JP" smtClean="0">
                <a:latin typeface="Courier New" pitchFamily="49" charset="0"/>
                <a:ea typeface="HG丸ｺﾞｼｯｸM-PRO" pitchFamily="50" charset="-128"/>
                <a:cs typeface="Courier New" pitchFamily="49" charset="0"/>
              </a:rPr>
              <a:t>1111</a:t>
            </a:r>
            <a:r>
              <a:rPr kumimoji="1" lang="ja-JP" altLang="en-US" smtClean="0">
                <a:latin typeface="Courier New" pitchFamily="49" charset="0"/>
                <a:ea typeface="HG丸ｺﾞｼｯｸM-PRO" pitchFamily="50" charset="-128"/>
                <a:cs typeface="Courier New" pitchFamily="49" charset="0"/>
              </a:rPr>
              <a:t>が交互</a:t>
            </a:r>
            <a:endParaRPr kumimoji="1" lang="ja-JP" altLang="en-US">
              <a:latin typeface="Courier New" pitchFamily="49" charset="0"/>
              <a:ea typeface="HG丸ｺﾞｼｯｸM-PRO" pitchFamily="50" charset="-128"/>
              <a:cs typeface="Courier New" pitchFamily="49"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pmovmskb</a:t>
            </a:r>
            <a:r>
              <a:rPr kumimoji="1" lang="ja-JP" altLang="en-US" smtClean="0"/>
              <a:t>によるトリック</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各</a:t>
            </a:r>
            <a:r>
              <a:rPr kumimoji="1" lang="en-US" altLang="ja-JP" smtClean="0"/>
              <a:t>byte</a:t>
            </a:r>
            <a:r>
              <a:rPr kumimoji="1" lang="ja-JP" altLang="en-US" smtClean="0"/>
              <a:t>の</a:t>
            </a:r>
            <a:r>
              <a:rPr kumimoji="1" lang="en-US" altLang="ja-JP" smtClean="0"/>
              <a:t>MSB</a:t>
            </a:r>
            <a:r>
              <a:rPr kumimoji="1" lang="ja-JP" altLang="en-US" smtClean="0"/>
              <a:t>がそのパターンになるデータを生成</a:t>
            </a:r>
            <a:endParaRPr kumimoji="1"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24</a:t>
            </a:fld>
            <a:r>
              <a:rPr lang="en-US" altLang="ja-JP" smtClean="0"/>
              <a:t>/40</a:t>
            </a:r>
            <a:endParaRPr lang="en-US" altLang="ja-JP"/>
          </a:p>
        </p:txBody>
      </p:sp>
      <p:graphicFrame>
        <p:nvGraphicFramePr>
          <p:cNvPr id="6" name="表 5"/>
          <p:cNvGraphicFramePr>
            <a:graphicFrameLocks noGrp="1"/>
          </p:cNvGraphicFramePr>
          <p:nvPr/>
        </p:nvGraphicFramePr>
        <p:xfrm>
          <a:off x="1357290" y="1857364"/>
          <a:ext cx="6095997" cy="741680"/>
        </p:xfrm>
        <a:graphic>
          <a:graphicData uri="http://schemas.openxmlformats.org/drawingml/2006/table">
            <a:tbl>
              <a:tblPr bandRow="1">
                <a:tableStyleId>{5C22544A-7EE6-4342-B048-85BDC9FD1C3A}</a:tableStyleId>
              </a:tblPr>
              <a:tblGrid>
                <a:gridCol w="677333"/>
                <a:gridCol w="677333"/>
                <a:gridCol w="677333"/>
                <a:gridCol w="677333"/>
                <a:gridCol w="677333"/>
                <a:gridCol w="677333"/>
                <a:gridCol w="677333"/>
                <a:gridCol w="677333"/>
                <a:gridCol w="677333"/>
              </a:tblGrid>
              <a:tr h="370840">
                <a:tc>
                  <a:txBody>
                    <a:bodyPr/>
                    <a:lstStyle/>
                    <a:p>
                      <a:r>
                        <a:rPr kumimoji="1" lang="en-US" altLang="ja-JP" smtClean="0"/>
                        <a:t>mm0</a:t>
                      </a:r>
                      <a:endParaRPr kumimoji="1" lang="ja-JP" altLang="en-US"/>
                    </a:p>
                  </a:txBody>
                  <a:tcPr/>
                </a:tc>
                <a:tc>
                  <a:txBody>
                    <a:bodyPr/>
                    <a:lstStyle/>
                    <a:p>
                      <a:r>
                        <a:rPr kumimoji="1" lang="en-US" altLang="ja-JP" smtClean="0"/>
                        <a:t>0x00</a:t>
                      </a:r>
                      <a:endParaRPr kumimoji="1" lang="ja-JP" altLang="en-US"/>
                    </a:p>
                  </a:txBody>
                  <a:tcPr/>
                </a:tc>
                <a:tc>
                  <a:txBody>
                    <a:bodyPr/>
                    <a:lstStyle/>
                    <a:p>
                      <a:r>
                        <a:rPr kumimoji="1" lang="en-US" altLang="ja-JP" smtClean="0"/>
                        <a:t>0x00</a:t>
                      </a:r>
                      <a:endParaRPr kumimoji="1" lang="ja-JP" altLang="en-US"/>
                    </a:p>
                  </a:txBody>
                  <a:tcPr/>
                </a:tc>
                <a:tc>
                  <a:txBody>
                    <a:bodyPr/>
                    <a:lstStyle/>
                    <a:p>
                      <a:r>
                        <a:rPr kumimoji="1" lang="en-US" altLang="ja-JP" smtClean="0"/>
                        <a:t>0x00</a:t>
                      </a:r>
                      <a:endParaRPr kumimoji="1" lang="ja-JP" altLang="en-US"/>
                    </a:p>
                  </a:txBody>
                  <a:tcPr/>
                </a:tc>
                <a:tc>
                  <a:txBody>
                    <a:bodyPr/>
                    <a:lstStyle/>
                    <a:p>
                      <a:r>
                        <a:rPr kumimoji="1" lang="en-US" altLang="ja-JP" smtClean="0"/>
                        <a:t>0x00</a:t>
                      </a:r>
                      <a:endParaRPr kumimoji="1" lang="ja-JP" altLang="en-US"/>
                    </a:p>
                  </a:txBody>
                  <a:tcPr/>
                </a:tc>
                <a:tc>
                  <a:txBody>
                    <a:bodyPr/>
                    <a:lstStyle/>
                    <a:p>
                      <a:r>
                        <a:rPr kumimoji="1" lang="en-US" altLang="ja-JP" smtClean="0"/>
                        <a:t>0x00</a:t>
                      </a:r>
                      <a:endParaRPr kumimoji="1" lang="ja-JP" altLang="en-US"/>
                    </a:p>
                  </a:txBody>
                  <a:tcPr/>
                </a:tc>
                <a:tc>
                  <a:txBody>
                    <a:bodyPr/>
                    <a:lstStyle/>
                    <a:p>
                      <a:r>
                        <a:rPr kumimoji="1" lang="en-US" altLang="ja-JP" smtClean="0"/>
                        <a:t>0x00</a:t>
                      </a:r>
                      <a:endParaRPr kumimoji="1" lang="ja-JP" altLang="en-US"/>
                    </a:p>
                  </a:txBody>
                  <a:tcPr/>
                </a:tc>
                <a:tc>
                  <a:txBody>
                    <a:bodyPr/>
                    <a:lstStyle/>
                    <a:p>
                      <a:r>
                        <a:rPr kumimoji="1" lang="en-US" altLang="ja-JP" smtClean="0"/>
                        <a:t>0x00</a:t>
                      </a:r>
                      <a:endParaRPr kumimoji="1" lang="ja-JP" altLang="en-US"/>
                    </a:p>
                  </a:txBody>
                  <a:tcPr/>
                </a:tc>
                <a:tc>
                  <a:txBody>
                    <a:bodyPr/>
                    <a:lstStyle/>
                    <a:p>
                      <a:r>
                        <a:rPr kumimoji="1" lang="en-US" altLang="ja-JP" smtClean="0"/>
                        <a:t>0x00</a:t>
                      </a:r>
                      <a:endParaRPr kumimoji="1" lang="ja-JP" altLang="en-US"/>
                    </a:p>
                  </a:txBody>
                  <a:tcPr/>
                </a:tc>
              </a:tr>
              <a:tr h="370840">
                <a:tc>
                  <a:txBody>
                    <a:bodyPr/>
                    <a:lstStyle/>
                    <a:p>
                      <a:r>
                        <a:rPr kumimoji="1" lang="en-US" altLang="ja-JP" smtClean="0"/>
                        <a:t>mm1</a:t>
                      </a:r>
                      <a:endParaRPr kumimoji="1" lang="ja-JP" altLang="en-US"/>
                    </a:p>
                  </a:txBody>
                  <a:tcPr/>
                </a:tc>
                <a:tc>
                  <a:txBody>
                    <a:bodyPr/>
                    <a:lstStyle/>
                    <a:p>
                      <a:r>
                        <a:rPr kumimoji="1" lang="en-US" altLang="ja-JP" smtClean="0"/>
                        <a:t>0x80</a:t>
                      </a:r>
                      <a:endParaRPr kumimoji="1" lang="ja-JP" altLang="en-US"/>
                    </a:p>
                  </a:txBody>
                  <a:tcPr/>
                </a:tc>
                <a:tc>
                  <a:txBody>
                    <a:bodyPr/>
                    <a:lstStyle/>
                    <a:p>
                      <a:r>
                        <a:rPr kumimoji="1" lang="en-US" altLang="ja-JP" smtClean="0"/>
                        <a:t>0x40</a:t>
                      </a:r>
                      <a:endParaRPr kumimoji="1" lang="ja-JP" altLang="en-US"/>
                    </a:p>
                  </a:txBody>
                  <a:tcPr/>
                </a:tc>
                <a:tc>
                  <a:txBody>
                    <a:bodyPr/>
                    <a:lstStyle/>
                    <a:p>
                      <a:r>
                        <a:rPr kumimoji="1" lang="en-US" altLang="ja-JP" smtClean="0"/>
                        <a:t>0x20</a:t>
                      </a:r>
                      <a:endParaRPr kumimoji="1" lang="ja-JP" altLang="en-US"/>
                    </a:p>
                  </a:txBody>
                  <a:tcPr/>
                </a:tc>
                <a:tc>
                  <a:txBody>
                    <a:bodyPr/>
                    <a:lstStyle/>
                    <a:p>
                      <a:r>
                        <a:rPr kumimoji="1" lang="en-US" altLang="ja-JP" smtClean="0"/>
                        <a:t>0x10</a:t>
                      </a:r>
                      <a:endParaRPr kumimoji="1" lang="ja-JP" altLang="en-US"/>
                    </a:p>
                  </a:txBody>
                  <a:tcPr/>
                </a:tc>
                <a:tc>
                  <a:txBody>
                    <a:bodyPr/>
                    <a:lstStyle/>
                    <a:p>
                      <a:r>
                        <a:rPr kumimoji="1" lang="en-US" altLang="ja-JP" smtClean="0"/>
                        <a:t>0x08</a:t>
                      </a:r>
                      <a:endParaRPr kumimoji="1" lang="ja-JP" altLang="en-US"/>
                    </a:p>
                  </a:txBody>
                  <a:tcPr/>
                </a:tc>
                <a:tc>
                  <a:txBody>
                    <a:bodyPr/>
                    <a:lstStyle/>
                    <a:p>
                      <a:r>
                        <a:rPr kumimoji="1" lang="en-US" altLang="ja-JP" smtClean="0"/>
                        <a:t>0x04</a:t>
                      </a:r>
                      <a:endParaRPr kumimoji="1" lang="ja-JP" altLang="en-US"/>
                    </a:p>
                  </a:txBody>
                  <a:tcPr/>
                </a:tc>
                <a:tc>
                  <a:txBody>
                    <a:bodyPr/>
                    <a:lstStyle/>
                    <a:p>
                      <a:r>
                        <a:rPr kumimoji="1" lang="en-US" altLang="ja-JP" smtClean="0"/>
                        <a:t>0x02</a:t>
                      </a:r>
                      <a:endParaRPr kumimoji="1" lang="ja-JP" altLang="en-US"/>
                    </a:p>
                  </a:txBody>
                  <a:tcPr/>
                </a:tc>
                <a:tc>
                  <a:txBody>
                    <a:bodyPr/>
                    <a:lstStyle/>
                    <a:p>
                      <a:r>
                        <a:rPr kumimoji="1" lang="en-US" altLang="ja-JP" smtClean="0"/>
                        <a:t>0x01</a:t>
                      </a:r>
                      <a:endParaRPr kumimoji="1" lang="ja-JP" altLang="en-US"/>
                    </a:p>
                  </a:txBody>
                  <a:tcPr/>
                </a:tc>
              </a:tr>
            </a:tbl>
          </a:graphicData>
        </a:graphic>
      </p:graphicFrame>
      <p:sp>
        <p:nvSpPr>
          <p:cNvPr id="7" name="テキスト ボックス 6"/>
          <p:cNvSpPr txBox="1"/>
          <p:nvPr/>
        </p:nvSpPr>
        <p:spPr>
          <a:xfrm>
            <a:off x="928662" y="3214686"/>
            <a:ext cx="7683514" cy="1754326"/>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.lp:</a:t>
            </a:r>
          </a:p>
          <a:p>
            <a:pPr>
              <a:defRPr/>
            </a:pPr>
            <a:r>
              <a:rPr lang="en-US" altLang="ja-JP" smtClean="0">
                <a:latin typeface="Courier New" pitchFamily="49" charset="0"/>
                <a:ea typeface="HG丸ｺﾞｼｯｸM-PRO" pitchFamily="50" charset="-128"/>
                <a:cs typeface="Courier New" pitchFamily="49" charset="0"/>
              </a:rPr>
              <a:t>    pmovmskb eax, mm0 // mm0</a:t>
            </a:r>
            <a:r>
              <a:rPr lang="ja-JP" altLang="en-US" smtClean="0">
                <a:latin typeface="Courier New" pitchFamily="49" charset="0"/>
                <a:ea typeface="HG丸ｺﾞｼｯｸM-PRO" pitchFamily="50" charset="-128"/>
                <a:cs typeface="Courier New" pitchFamily="49" charset="0"/>
              </a:rPr>
              <a:t>の</a:t>
            </a:r>
            <a:r>
              <a:rPr lang="en-US" altLang="ja-JP" smtClean="0">
                <a:latin typeface="Courier New" pitchFamily="49" charset="0"/>
                <a:ea typeface="HG丸ｺﾞｼｯｸM-PRO" pitchFamily="50" charset="-128"/>
                <a:cs typeface="Courier New" pitchFamily="49" charset="0"/>
              </a:rPr>
              <a:t>MSB</a:t>
            </a:r>
            <a:r>
              <a:rPr lang="ja-JP" altLang="en-US" smtClean="0">
                <a:latin typeface="Courier New" pitchFamily="49" charset="0"/>
                <a:ea typeface="HG丸ｺﾞｼｯｸM-PRO" pitchFamily="50" charset="-128"/>
                <a:cs typeface="Courier New" pitchFamily="49" charset="0"/>
              </a:rPr>
              <a:t>を集約して</a:t>
            </a:r>
            <a:r>
              <a:rPr lang="en-US" altLang="ja-JP" smtClean="0">
                <a:latin typeface="Courier New" pitchFamily="49" charset="0"/>
                <a:ea typeface="HG丸ｺﾞｼｯｸM-PRO" pitchFamily="50" charset="-128"/>
                <a:cs typeface="Courier New" pitchFamily="49" charset="0"/>
              </a:rPr>
              <a:t>eax</a:t>
            </a:r>
            <a:r>
              <a:rPr lang="ja-JP" altLang="en-US" smtClean="0">
                <a:latin typeface="Courier New" pitchFamily="49" charset="0"/>
                <a:ea typeface="HG丸ｺﾞｼｯｸM-PRO" pitchFamily="50" charset="-128"/>
                <a:cs typeface="Courier New" pitchFamily="49" charset="0"/>
              </a:rPr>
              <a:t>に代入</a:t>
            </a:r>
            <a:endParaRPr lang="en-US" altLang="ja-JP" smtClean="0">
              <a:latin typeface="Courier New" pitchFamily="49" charset="0"/>
              <a:ea typeface="HG丸ｺﾞｼｯｸM-PRO" pitchFamily="50" charset="-128"/>
              <a:cs typeface="Courier New" pitchFamily="49" charset="0"/>
            </a:endParaRPr>
          </a:p>
          <a:p>
            <a:pPr>
              <a:defRPr/>
            </a:pPr>
            <a:r>
              <a:rPr lang="en-US" altLang="ja-JP" smtClean="0">
                <a:latin typeface="Courier New" pitchFamily="49" charset="0"/>
                <a:ea typeface="HG丸ｺﾞｼｯｸM-PRO" pitchFamily="50" charset="-128"/>
                <a:cs typeface="Courier New" pitchFamily="49" charset="0"/>
              </a:rPr>
              <a:t>    paddb    mm0, mm1 // byte</a:t>
            </a:r>
            <a:r>
              <a:rPr lang="ja-JP" altLang="en-US" smtClean="0">
                <a:latin typeface="Courier New" pitchFamily="49" charset="0"/>
                <a:ea typeface="HG丸ｺﾞｼｯｸM-PRO" pitchFamily="50" charset="-128"/>
                <a:cs typeface="Courier New" pitchFamily="49" charset="0"/>
              </a:rPr>
              <a:t>単位での並列加算</a:t>
            </a:r>
            <a:r>
              <a:rPr lang="en-US" altLang="ja-JP" smtClean="0">
                <a:latin typeface="Courier New" pitchFamily="49" charset="0"/>
                <a:ea typeface="HG丸ｺﾞｼｯｸM-PRO" pitchFamily="50" charset="-128"/>
                <a:cs typeface="Courier New" pitchFamily="49" charset="0"/>
              </a:rPr>
              <a:t>(mm0 += mm1)</a:t>
            </a:r>
          </a:p>
          <a:p>
            <a:pPr>
              <a:defRPr/>
            </a:pPr>
            <a:r>
              <a:rPr lang="en-US" altLang="ja-JP" smtClean="0">
                <a:latin typeface="Courier New" pitchFamily="49" charset="0"/>
                <a:ea typeface="HG丸ｺﾞｼｯｸM-PRO" pitchFamily="50" charset="-128"/>
                <a:cs typeface="Courier New" pitchFamily="49" charset="0"/>
              </a:rPr>
              <a:t>    // [eax]</a:t>
            </a:r>
            <a:r>
              <a:rPr lang="ja-JP" altLang="en-US" smtClean="0">
                <a:latin typeface="Courier New" pitchFamily="49" charset="0"/>
                <a:ea typeface="HG丸ｺﾞｼｯｸM-PRO" pitchFamily="50" charset="-128"/>
                <a:cs typeface="Courier New" pitchFamily="49" charset="0"/>
              </a:rPr>
              <a:t>を使ってアクセス</a:t>
            </a:r>
            <a:endParaRPr lang="en-US" altLang="ja-JP" smtClean="0">
              <a:latin typeface="Courier New" pitchFamily="49" charset="0"/>
              <a:ea typeface="HG丸ｺﾞｼｯｸM-PRO" pitchFamily="50" charset="-128"/>
              <a:cs typeface="Courier New" pitchFamily="49" charset="0"/>
            </a:endParaRPr>
          </a:p>
          <a:p>
            <a:pPr>
              <a:defRPr/>
            </a:pPr>
            <a:r>
              <a:rPr lang="en-US" altLang="ja-JP" smtClean="0">
                <a:latin typeface="Courier New" pitchFamily="49" charset="0"/>
                <a:ea typeface="HG丸ｺﾞｼｯｸM-PRO" pitchFamily="50" charset="-128"/>
                <a:cs typeface="Courier New" pitchFamily="49" charset="0"/>
              </a:rPr>
              <a:t>    ...</a:t>
            </a:r>
          </a:p>
          <a:p>
            <a:pPr>
              <a:defRPr/>
            </a:pPr>
            <a:r>
              <a:rPr lang="en-US" altLang="ja-JP" smtClean="0">
                <a:latin typeface="Courier New" pitchFamily="49" charset="0"/>
                <a:ea typeface="HG丸ｺﾞｼｯｸM-PRO" pitchFamily="50" charset="-128"/>
                <a:cs typeface="Courier New" pitchFamily="49" charset="0"/>
              </a:rPr>
              <a:t>    jmp .lp</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Xbyak</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C++</a:t>
            </a:r>
            <a:r>
              <a:rPr kumimoji="1" lang="ja-JP" altLang="en-US" smtClean="0"/>
              <a:t>ヘッダのみで提供されるクラスライブラリ</a:t>
            </a:r>
            <a:endParaRPr lang="en-US" altLang="ja-JP" smtClean="0"/>
          </a:p>
          <a:p>
            <a:pPr lvl="1"/>
            <a:r>
              <a:rPr kumimoji="1" lang="en-US" altLang="ja-JP" smtClean="0"/>
              <a:t>Windows/Linux/Intel Mac OS X32bit</a:t>
            </a:r>
            <a:r>
              <a:rPr kumimoji="1" lang="ja-JP" altLang="en-US" smtClean="0"/>
              <a:t>専用</a:t>
            </a:r>
            <a:endParaRPr kumimoji="1" lang="en-US" altLang="ja-JP" smtClean="0"/>
          </a:p>
          <a:p>
            <a:pPr lvl="1"/>
            <a:r>
              <a:rPr kumimoji="1" lang="en-US" altLang="ja-JP" smtClean="0"/>
              <a:t>MMX/SSE/SSE2/SSE3/SSSE3</a:t>
            </a:r>
            <a:r>
              <a:rPr kumimoji="1" lang="ja-JP" altLang="en-US" smtClean="0"/>
              <a:t>対応</a:t>
            </a:r>
            <a:endParaRPr kumimoji="1" lang="en-US" altLang="ja-JP" smtClean="0"/>
          </a:p>
          <a:p>
            <a:pPr lvl="1"/>
            <a:r>
              <a:rPr kumimoji="1" lang="en-US" altLang="ja-JP" smtClean="0"/>
              <a:t>JIT</a:t>
            </a:r>
            <a:r>
              <a:rPr kumimoji="1" lang="ja-JP" altLang="en-US" smtClean="0"/>
              <a:t>アセンブラ</a:t>
            </a:r>
            <a:endParaRPr kumimoji="1" lang="en-US" altLang="ja-JP" smtClean="0"/>
          </a:p>
          <a:p>
            <a:pPr lvl="1"/>
            <a:r>
              <a:rPr kumimoji="1" lang="en-US" altLang="ja-JP" smtClean="0"/>
              <a:t>C++</a:t>
            </a:r>
            <a:r>
              <a:rPr kumimoji="1" lang="ja-JP" altLang="en-US" smtClean="0"/>
              <a:t>内</a:t>
            </a:r>
            <a:r>
              <a:rPr kumimoji="1" lang="en-US" altLang="ja-JP" smtClean="0"/>
              <a:t>DSL</a:t>
            </a:r>
            <a:r>
              <a:rPr kumimoji="1" lang="ja-JP" altLang="en-US" smtClean="0"/>
              <a:t>アセンブラ</a:t>
            </a:r>
            <a:endParaRPr kumimoji="1" lang="en-US" altLang="ja-JP" smtClean="0"/>
          </a:p>
          <a:p>
            <a:pPr lvl="2"/>
            <a:r>
              <a:rPr lang="en-US" altLang="ja-JP" smtClean="0"/>
              <a:t>Xbyak::CodeGenerator</a:t>
            </a:r>
            <a:r>
              <a:rPr lang="ja-JP" altLang="en-US" smtClean="0"/>
              <a:t>を継承してその中でニーモニックを記述</a:t>
            </a:r>
            <a:endParaRPr lang="en-US" altLang="ja-JP" smtClean="0"/>
          </a:p>
          <a:p>
            <a:pPr lvl="2"/>
            <a:r>
              <a:rPr kumimoji="1" lang="en-US" altLang="ja-JP" smtClean="0"/>
              <a:t>getCode()</a:t>
            </a:r>
            <a:r>
              <a:rPr kumimoji="1" lang="ja-JP" altLang="en-US" smtClean="0"/>
              <a:t>で生成された関数へのポインタを取得できる</a:t>
            </a:r>
            <a:endParaRPr kumimoji="1"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25</a:t>
            </a:fld>
            <a:r>
              <a:rPr lang="en-US" altLang="ja-JP" smtClean="0"/>
              <a:t>/40</a:t>
            </a:r>
            <a:endParaRPr lang="en-US" altLang="ja-JP"/>
          </a:p>
        </p:txBody>
      </p:sp>
      <p:sp>
        <p:nvSpPr>
          <p:cNvPr id="6" name="テキスト ボックス 5"/>
          <p:cNvSpPr txBox="1"/>
          <p:nvPr/>
        </p:nvSpPr>
        <p:spPr>
          <a:xfrm>
            <a:off x="857224" y="3786190"/>
            <a:ext cx="6664004" cy="2862322"/>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class AddFunc : public Xbyak::CodeGenerator {</a:t>
            </a:r>
          </a:p>
          <a:p>
            <a:pPr>
              <a:defRPr/>
            </a:pPr>
            <a:r>
              <a:rPr lang="en-US" altLang="ja-JP" smtClean="0">
                <a:latin typeface="Courier New" pitchFamily="49" charset="0"/>
                <a:ea typeface="HG丸ｺﾞｼｯｸM-PRO" pitchFamily="50" charset="-128"/>
                <a:cs typeface="Courier New" pitchFamily="49" charset="0"/>
              </a:rPr>
              <a:t>public:</a:t>
            </a:r>
          </a:p>
          <a:p>
            <a:pPr>
              <a:defRPr/>
            </a:pPr>
            <a:r>
              <a:rPr lang="en-US" altLang="ja-JP" smtClean="0">
                <a:latin typeface="Courier New" pitchFamily="49" charset="0"/>
                <a:ea typeface="HG丸ｺﾞｼｯｸM-PRO" pitchFamily="50" charset="-128"/>
                <a:cs typeface="Courier New" pitchFamily="49" charset="0"/>
              </a:rPr>
              <a:t>    AddFunc(int y)</a:t>
            </a:r>
          </a:p>
          <a:p>
            <a:pPr>
              <a:defRPr/>
            </a:pPr>
            <a:r>
              <a:rPr lang="en-US" altLang="ja-JP" smtClean="0">
                <a:latin typeface="Courier New" pitchFamily="49" charset="0"/>
                <a:ea typeface="HG丸ｺﾞｼｯｸM-PRO" pitchFamily="50" charset="-128"/>
                <a:cs typeface="Courier New" pitchFamily="49" charset="0"/>
              </a:rPr>
              <a:t>    {</a:t>
            </a:r>
          </a:p>
          <a:p>
            <a:pPr>
              <a:defRPr/>
            </a:pPr>
            <a:r>
              <a:rPr lang="en-US" altLang="ja-JP" smtClean="0">
                <a:latin typeface="Courier New" pitchFamily="49" charset="0"/>
                <a:ea typeface="HG丸ｺﾞｼｯｸM-PRO" pitchFamily="50" charset="-128"/>
                <a:cs typeface="Courier New" pitchFamily="49" charset="0"/>
              </a:rPr>
              <a:t>        mov(eax, ptr[esp+4]);</a:t>
            </a:r>
          </a:p>
          <a:p>
            <a:pPr>
              <a:defRPr/>
            </a:pPr>
            <a:r>
              <a:rPr lang="en-US" altLang="ja-JP" smtClean="0">
                <a:latin typeface="Courier New" pitchFamily="49" charset="0"/>
                <a:ea typeface="HG丸ｺﾞｼｯｸM-PRO" pitchFamily="50" charset="-128"/>
                <a:cs typeface="Courier New" pitchFamily="49" charset="0"/>
              </a:rPr>
              <a:t>        add(eax, y);</a:t>
            </a:r>
          </a:p>
          <a:p>
            <a:pPr>
              <a:defRPr/>
            </a:pPr>
            <a:r>
              <a:rPr lang="en-US" altLang="ja-JP" smtClean="0">
                <a:latin typeface="Courier New" pitchFamily="49" charset="0"/>
                <a:ea typeface="HG丸ｺﾞｼｯｸM-PRO" pitchFamily="50" charset="-128"/>
                <a:cs typeface="Courier New" pitchFamily="49" charset="0"/>
              </a:rPr>
              <a:t>        ret();</a:t>
            </a:r>
          </a:p>
          <a:p>
            <a:pPr>
              <a:defRPr/>
            </a:pPr>
            <a:r>
              <a:rPr lang="en-US" altLang="ja-JP" smtClean="0">
                <a:latin typeface="Courier New" pitchFamily="49" charset="0"/>
                <a:ea typeface="HG丸ｺﾞｼｯｸM-PRO" pitchFamily="50" charset="-128"/>
                <a:cs typeface="Courier New" pitchFamily="49" charset="0"/>
              </a:rPr>
              <a:t>    }</a:t>
            </a:r>
          </a:p>
          <a:p>
            <a:pPr>
              <a:defRPr/>
            </a:pPr>
            <a:r>
              <a:rPr lang="en-US" altLang="ja-JP" smtClean="0">
                <a:latin typeface="Courier New" pitchFamily="49" charset="0"/>
                <a:ea typeface="HG丸ｺﾞｼｯｸM-PRO" pitchFamily="50" charset="-128"/>
                <a:cs typeface="Courier New" pitchFamily="49" charset="0"/>
              </a:rPr>
              <a:t>};</a:t>
            </a:r>
          </a:p>
          <a:p>
            <a:pPr>
              <a:defRPr/>
            </a:pPr>
            <a:r>
              <a:rPr lang="en-US" altLang="ja-JP" smtClean="0">
                <a:latin typeface="Courier New" pitchFamily="49" charset="0"/>
                <a:ea typeface="HG丸ｺﾞｼｯｸM-PRO" pitchFamily="50" charset="-128"/>
                <a:cs typeface="Courier New" pitchFamily="49" charset="0"/>
              </a:rPr>
              <a:t>(int (*)(int)(AddFunc(5).getCode()(3); // 5 + 3</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C++</a:t>
            </a:r>
            <a:r>
              <a:rPr kumimoji="1" lang="ja-JP" altLang="en-US" smtClean="0"/>
              <a:t>内</a:t>
            </a:r>
            <a:r>
              <a:rPr kumimoji="1" lang="en-US" altLang="ja-JP" smtClean="0"/>
              <a:t>DSL</a:t>
            </a:r>
            <a:r>
              <a:rPr kumimoji="1" lang="ja-JP" altLang="en-US" smtClean="0"/>
              <a:t>としての魅力</a:t>
            </a:r>
            <a:r>
              <a:rPr kumimoji="1" lang="en-US" altLang="ja-JP" smtClean="0"/>
              <a:t>(</a:t>
            </a:r>
            <a:r>
              <a:rPr kumimoji="1" lang="ja-JP" altLang="en-US" smtClean="0"/>
              <a:t>その</a:t>
            </a:r>
            <a:r>
              <a:rPr kumimoji="1" lang="en-US" altLang="ja-JP" smtClean="0"/>
              <a:t>1)</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gas/NASM</a:t>
            </a:r>
            <a:r>
              <a:rPr kumimoji="1" lang="ja-JP" altLang="en-US" smtClean="0"/>
              <a:t>などのマクロを覚える必要がない</a:t>
            </a:r>
            <a:endParaRPr kumimoji="1" lang="en-US" altLang="ja-JP" smtClean="0"/>
          </a:p>
          <a:p>
            <a:pPr lvl="1"/>
            <a:r>
              <a:rPr kumimoji="1" lang="ja-JP" altLang="en-US" smtClean="0"/>
              <a:t>すべて</a:t>
            </a:r>
            <a:r>
              <a:rPr kumimoji="1" lang="en-US" altLang="ja-JP" smtClean="0"/>
              <a:t>C/C++</a:t>
            </a:r>
            <a:r>
              <a:rPr kumimoji="1" lang="ja-JP" altLang="en-US" smtClean="0"/>
              <a:t>の文法を利用できる</a:t>
            </a:r>
            <a:endParaRPr kumimoji="1" lang="en-US" altLang="ja-JP" smtClean="0"/>
          </a:p>
          <a:p>
            <a:pPr lvl="1"/>
            <a:r>
              <a:rPr lang="ja-JP" altLang="en-US" smtClean="0"/>
              <a:t>たとえばデバッグ時にコード中にあるレジスタの値を表示させたいとき</a:t>
            </a:r>
            <a:r>
              <a:rPr lang="en-US" altLang="ja-JP" smtClean="0"/>
              <a:t>debug(eax);</a:t>
            </a:r>
            <a:r>
              <a:rPr lang="ja-JP" altLang="en-US" smtClean="0"/>
              <a:t>で任意の位置で表示可能</a:t>
            </a:r>
            <a:endParaRPr lang="en-US" altLang="ja-JP" smtClean="0"/>
          </a:p>
          <a:p>
            <a:pPr lvl="1"/>
            <a:endParaRPr lang="en-US" altLang="ja-JP" smtClean="0"/>
          </a:p>
          <a:p>
            <a:pPr lvl="1"/>
            <a:endParaRPr lang="en-US" altLang="ja-JP" smtClean="0"/>
          </a:p>
          <a:p>
            <a:pPr lvl="1"/>
            <a:endParaRPr lang="en-US" altLang="ja-JP" smtClean="0"/>
          </a:p>
          <a:p>
            <a:pPr lvl="1"/>
            <a:endParaRPr lang="en-US" altLang="ja-JP" smtClean="0"/>
          </a:p>
          <a:p>
            <a:pPr lvl="1"/>
            <a:endParaRPr lang="en-US" altLang="ja-JP" smtClean="0"/>
          </a:p>
          <a:p>
            <a:pPr lvl="1"/>
            <a:endParaRPr lang="en-US" altLang="ja-JP" smtClean="0"/>
          </a:p>
          <a:p>
            <a:pPr lvl="1"/>
            <a:endParaRPr lang="en-US" altLang="ja-JP" smtClean="0"/>
          </a:p>
          <a:p>
            <a:pPr lvl="1"/>
            <a:endParaRPr lang="en-US" altLang="ja-JP" smtClean="0"/>
          </a:p>
          <a:p>
            <a:r>
              <a:rPr lang="en-US" altLang="ja-JP" smtClean="0"/>
              <a:t>Makefile</a:t>
            </a:r>
            <a:r>
              <a:rPr lang="ja-JP" altLang="en-US" smtClean="0"/>
              <a:t>や</a:t>
            </a:r>
            <a:r>
              <a:rPr lang="en-US" altLang="ja-JP" smtClean="0"/>
              <a:t>project</a:t>
            </a:r>
            <a:r>
              <a:rPr lang="ja-JP" altLang="en-US" smtClean="0"/>
              <a:t>ファイルの管理が楽</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26</a:t>
            </a:fld>
            <a:r>
              <a:rPr lang="en-US" altLang="ja-JP" smtClean="0"/>
              <a:t>/40</a:t>
            </a:r>
            <a:endParaRPr lang="en-US" altLang="ja-JP"/>
          </a:p>
        </p:txBody>
      </p:sp>
      <p:sp>
        <p:nvSpPr>
          <p:cNvPr id="6" name="テキスト ボックス 5"/>
          <p:cNvSpPr txBox="1"/>
          <p:nvPr/>
        </p:nvSpPr>
        <p:spPr>
          <a:xfrm>
            <a:off x="785786" y="2643182"/>
            <a:ext cx="6952544" cy="3416320"/>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void debug(const Reg32&amp; r)</a:t>
            </a:r>
          </a:p>
          <a:p>
            <a:pPr>
              <a:defRPr/>
            </a:pPr>
            <a:r>
              <a:rPr lang="en-US" altLang="ja-JP" smtClean="0">
                <a:latin typeface="Courier New" pitchFamily="49" charset="0"/>
                <a:ea typeface="HG丸ｺﾞｼｯｸM-PRO" pitchFamily="50" charset="-128"/>
                <a:cs typeface="Courier New" pitchFamily="49" charset="0"/>
              </a:rPr>
              <a:t>{</a:t>
            </a:r>
          </a:p>
          <a:p>
            <a:pPr>
              <a:defRPr/>
            </a:pPr>
            <a:r>
              <a:rPr lang="en-US" altLang="ja-JP" smtClean="0">
                <a:latin typeface="Courier New" pitchFamily="49" charset="0"/>
                <a:ea typeface="HG丸ｺﾞｼｯｸM-PRO" pitchFamily="50" charset="-128"/>
                <a:cs typeface="Courier New" pitchFamily="49" charset="0"/>
              </a:rPr>
              <a:t>    static const char *str = "%s 0x%08x\n";</a:t>
            </a:r>
          </a:p>
          <a:p>
            <a:pPr>
              <a:defRPr/>
            </a:pPr>
            <a:r>
              <a:rPr lang="en-US" altLang="ja-JP" smtClean="0">
                <a:latin typeface="Courier New" pitchFamily="49" charset="0"/>
                <a:ea typeface="HG丸ｺﾞｼｯｸM-PRO" pitchFamily="50" charset="-128"/>
                <a:cs typeface="Courier New" pitchFamily="49" charset="0"/>
              </a:rPr>
              <a:t>    /* eax, edx, ecx</a:t>
            </a:r>
            <a:r>
              <a:rPr lang="ja-JP" altLang="en-US" smtClean="0">
                <a:latin typeface="Courier New" pitchFamily="49" charset="0"/>
                <a:ea typeface="HG丸ｺﾞｼｯｸM-PRO" pitchFamily="50" charset="-128"/>
                <a:cs typeface="Courier New" pitchFamily="49" charset="0"/>
              </a:rPr>
              <a:t>が</a:t>
            </a:r>
            <a:r>
              <a:rPr lang="en-US" altLang="ja-JP" smtClean="0">
                <a:latin typeface="Courier New" pitchFamily="49" charset="0"/>
                <a:ea typeface="HG丸ｺﾞｼｯｸM-PRO" pitchFamily="50" charset="-128"/>
                <a:cs typeface="Courier New" pitchFamily="49" charset="0"/>
              </a:rPr>
              <a:t>printf</a:t>
            </a:r>
            <a:r>
              <a:rPr lang="ja-JP" altLang="en-US" smtClean="0">
                <a:latin typeface="Courier New" pitchFamily="49" charset="0"/>
                <a:ea typeface="HG丸ｺﾞｼｯｸM-PRO" pitchFamily="50" charset="-128"/>
                <a:cs typeface="Courier New" pitchFamily="49" charset="0"/>
              </a:rPr>
              <a:t>で壊されないために退避 *</a:t>
            </a:r>
            <a:r>
              <a:rPr lang="en-US" altLang="ja-JP" smtClean="0">
                <a:latin typeface="Courier New" pitchFamily="49" charset="0"/>
                <a:ea typeface="HG丸ｺﾞｼｯｸM-PRO" pitchFamily="50" charset="-128"/>
                <a:cs typeface="Courier New" pitchFamily="49" charset="0"/>
              </a:rPr>
              <a:t>/</a:t>
            </a:r>
          </a:p>
          <a:p>
            <a:pPr>
              <a:defRPr/>
            </a:pPr>
            <a:r>
              <a:rPr lang="en-US" altLang="ja-JP" smtClean="0">
                <a:latin typeface="Courier New" pitchFamily="49" charset="0"/>
                <a:ea typeface="HG丸ｺﾞｼｯｸM-PRO" pitchFamily="50" charset="-128"/>
                <a:cs typeface="Courier New" pitchFamily="49" charset="0"/>
              </a:rPr>
              <a:t>    push(eax); push(edx); push(ecx);</a:t>
            </a:r>
          </a:p>
          <a:p>
            <a:pPr>
              <a:defRPr/>
            </a:pPr>
            <a:r>
              <a:rPr lang="en-US" altLang="ja-JP" smtClean="0">
                <a:latin typeface="Courier New" pitchFamily="49" charset="0"/>
                <a:ea typeface="HG丸ｺﾞｼｯｸM-PRO" pitchFamily="50" charset="-128"/>
                <a:cs typeface="Courier New" pitchFamily="49" charset="0"/>
              </a:rPr>
              <a:t>    push(r);</a:t>
            </a:r>
          </a:p>
          <a:p>
            <a:pPr>
              <a:defRPr/>
            </a:pPr>
            <a:r>
              <a:rPr lang="en-US" altLang="ja-JP" smtClean="0">
                <a:latin typeface="Courier New" pitchFamily="49" charset="0"/>
                <a:ea typeface="HG丸ｺﾞｼｯｸM-PRO" pitchFamily="50" charset="-128"/>
                <a:cs typeface="Courier New" pitchFamily="49" charset="0"/>
              </a:rPr>
              <a:t>    push(r.toString());</a:t>
            </a:r>
          </a:p>
          <a:p>
            <a:pPr>
              <a:defRPr/>
            </a:pPr>
            <a:r>
              <a:rPr lang="en-US" altLang="ja-JP" smtClean="0">
                <a:latin typeface="Courier New" pitchFamily="49" charset="0"/>
                <a:ea typeface="HG丸ｺﾞｼｯｸM-PRO" pitchFamily="50" charset="-128"/>
                <a:cs typeface="Courier New" pitchFamily="49" charset="0"/>
              </a:rPr>
              <a:t>    push((int)str);</a:t>
            </a:r>
          </a:p>
          <a:p>
            <a:pPr>
              <a:defRPr/>
            </a:pPr>
            <a:r>
              <a:rPr lang="en-US" altLang="ja-JP" smtClean="0">
                <a:latin typeface="Courier New" pitchFamily="49" charset="0"/>
                <a:ea typeface="HG丸ｺﾞｼｯｸM-PRO" pitchFamily="50" charset="-128"/>
                <a:cs typeface="Courier New" pitchFamily="49" charset="0"/>
              </a:rPr>
              <a:t>    call((void*)printf);</a:t>
            </a:r>
          </a:p>
          <a:p>
            <a:pPr>
              <a:defRPr/>
            </a:pPr>
            <a:r>
              <a:rPr lang="en-US" altLang="ja-JP" smtClean="0">
                <a:latin typeface="Courier New" pitchFamily="49" charset="0"/>
                <a:ea typeface="HG丸ｺﾞｼｯｸM-PRO" pitchFamily="50" charset="-128"/>
                <a:cs typeface="Courier New" pitchFamily="49" charset="0"/>
              </a:rPr>
              <a:t>    add(esp, 3 * 4);</a:t>
            </a:r>
          </a:p>
          <a:p>
            <a:pPr>
              <a:defRPr/>
            </a:pPr>
            <a:r>
              <a:rPr lang="en-US" altLang="ja-JP" smtClean="0">
                <a:latin typeface="Courier New" pitchFamily="49" charset="0"/>
                <a:ea typeface="HG丸ｺﾞｼｯｸM-PRO" pitchFamily="50" charset="-128"/>
                <a:cs typeface="Courier New" pitchFamily="49" charset="0"/>
              </a:rPr>
              <a:t>    pop(ecx); pop(edx); pop(eax);</a:t>
            </a:r>
          </a:p>
          <a:p>
            <a:pPr>
              <a:defRPr/>
            </a:pPr>
            <a:r>
              <a:rPr lang="en-US" altLang="ja-JP" smtClean="0">
                <a:latin typeface="Courier New" pitchFamily="49" charset="0"/>
                <a:ea typeface="HG丸ｺﾞｼｯｸM-PRO" pitchFamily="50" charset="-128"/>
                <a:cs typeface="Courier New" pitchFamily="49"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C++</a:t>
            </a:r>
            <a:r>
              <a:rPr kumimoji="1" lang="ja-JP" altLang="en-US" smtClean="0"/>
              <a:t>内</a:t>
            </a:r>
            <a:r>
              <a:rPr kumimoji="1" lang="en-US" altLang="ja-JP" smtClean="0"/>
              <a:t>DSL</a:t>
            </a:r>
            <a:r>
              <a:rPr kumimoji="1" lang="ja-JP" altLang="en-US" smtClean="0"/>
              <a:t>としての魅力</a:t>
            </a:r>
            <a:r>
              <a:rPr kumimoji="1" lang="en-US" altLang="ja-JP" smtClean="0"/>
              <a:t>(</a:t>
            </a:r>
            <a:r>
              <a:rPr kumimoji="1" lang="ja-JP" altLang="en-US" smtClean="0"/>
              <a:t>その</a:t>
            </a:r>
            <a:r>
              <a:rPr kumimoji="1" lang="en-US" altLang="ja-JP" smtClean="0"/>
              <a:t>2)</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レジスタの</a:t>
            </a:r>
            <a:r>
              <a:rPr kumimoji="1" lang="en-US" altLang="ja-JP" smtClean="0"/>
              <a:t>alias</a:t>
            </a:r>
            <a:r>
              <a:rPr kumimoji="1" lang="ja-JP" altLang="en-US" smtClean="0"/>
              <a:t>も分かりやすくできる</a:t>
            </a:r>
            <a:endParaRPr kumimoji="1" lang="en-US" altLang="ja-JP" smtClean="0"/>
          </a:p>
          <a:p>
            <a:pPr lvl="1"/>
            <a:r>
              <a:rPr lang="en-US" altLang="ja-JP" smtClean="0"/>
              <a:t>Const Reg32&amp; data(eax);</a:t>
            </a:r>
            <a:r>
              <a:rPr lang="ja-JP" altLang="en-US" smtClean="0"/>
              <a:t>として以後</a:t>
            </a:r>
            <a:r>
              <a:rPr lang="en-US" altLang="ja-JP" smtClean="0"/>
              <a:t>data</a:t>
            </a:r>
            <a:r>
              <a:rPr lang="ja-JP" altLang="en-US" smtClean="0"/>
              <a:t>を使う</a:t>
            </a:r>
            <a:endParaRPr kumimoji="1" lang="en-US" altLang="ja-JP" smtClean="0"/>
          </a:p>
          <a:p>
            <a:r>
              <a:rPr kumimoji="1" lang="ja-JP" altLang="en-US" smtClean="0"/>
              <a:t>複雑なループもアンロールせずに自然</a:t>
            </a:r>
            <a:r>
              <a:rPr lang="ja-JP" altLang="en-US" smtClean="0"/>
              <a:t>に</a:t>
            </a:r>
            <a:r>
              <a:rPr kumimoji="1" lang="ja-JP" altLang="en-US" smtClean="0"/>
              <a:t>記述できる</a:t>
            </a:r>
            <a:endParaRPr kumimoji="1"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27</a:t>
            </a:fld>
            <a:r>
              <a:rPr lang="en-US" altLang="ja-JP" smtClean="0"/>
              <a:t>/40</a:t>
            </a:r>
            <a:endParaRPr lang="en-US" altLang="ja-JP"/>
          </a:p>
        </p:txBody>
      </p:sp>
      <p:sp>
        <p:nvSpPr>
          <p:cNvPr id="6" name="テキスト ボックス 5"/>
          <p:cNvSpPr txBox="1"/>
          <p:nvPr/>
        </p:nvSpPr>
        <p:spPr>
          <a:xfrm>
            <a:off x="285720" y="2428868"/>
            <a:ext cx="4458272" cy="3970318"/>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for (int j = 0; j &lt; bit; j++) {</a:t>
            </a:r>
          </a:p>
          <a:p>
            <a:pPr>
              <a:defRPr/>
            </a:pPr>
            <a:r>
              <a:rPr lang="en-US" altLang="ja-JP" smtClean="0">
                <a:latin typeface="Courier New" pitchFamily="49" charset="0"/>
                <a:ea typeface="HG丸ｺﾞｼｯｸM-PRO" pitchFamily="50" charset="-128"/>
                <a:cs typeface="Courier New" pitchFamily="49" charset="0"/>
              </a:rPr>
              <a:t>    movaps(t0, x);</a:t>
            </a:r>
          </a:p>
          <a:p>
            <a:pPr>
              <a:defRPr/>
            </a:pPr>
            <a:r>
              <a:rPr lang="en-US" altLang="ja-JP" smtClean="0">
                <a:latin typeface="Courier New" pitchFamily="49" charset="0"/>
                <a:ea typeface="HG丸ｺﾞｼｯｸM-PRO" pitchFamily="50" charset="-128"/>
                <a:cs typeface="Courier New" pitchFamily="49" charset="0"/>
              </a:rPr>
              <a:t>    int s = pos + bit - 1 - j;</a:t>
            </a:r>
          </a:p>
          <a:p>
            <a:pPr>
              <a:defRPr/>
            </a:pPr>
            <a:r>
              <a:rPr lang="en-US" altLang="ja-JP" smtClean="0">
                <a:latin typeface="Courier New" pitchFamily="49" charset="0"/>
                <a:ea typeface="HG丸ｺﾞｼｯｸM-PRO" pitchFamily="50" charset="-128"/>
                <a:cs typeface="Courier New" pitchFamily="49" charset="0"/>
              </a:rPr>
              <a:t>    </a:t>
            </a:r>
            <a:r>
              <a:rPr lang="en-US" altLang="ja-JP" smtClean="0">
                <a:solidFill>
                  <a:srgbClr val="FF0000"/>
                </a:solidFill>
                <a:latin typeface="Courier New" pitchFamily="49" charset="0"/>
                <a:ea typeface="HG丸ｺﾞｼｯｸM-PRO" pitchFamily="50" charset="-128"/>
                <a:cs typeface="Courier New" pitchFamily="49" charset="0"/>
              </a:rPr>
              <a:t>if (s) {</a:t>
            </a:r>
          </a:p>
          <a:p>
            <a:pPr>
              <a:defRPr/>
            </a:pPr>
            <a:r>
              <a:rPr lang="en-US" altLang="ja-JP" smtClean="0">
                <a:solidFill>
                  <a:srgbClr val="FF0000"/>
                </a:solidFill>
                <a:latin typeface="Courier New" pitchFamily="49" charset="0"/>
                <a:ea typeface="HG丸ｺﾞｼｯｸM-PRO" pitchFamily="50" charset="-128"/>
                <a:cs typeface="Courier New" pitchFamily="49" charset="0"/>
              </a:rPr>
              <a:t>        psrlq(t0, s);</a:t>
            </a:r>
          </a:p>
          <a:p>
            <a:pPr>
              <a:defRPr/>
            </a:pPr>
            <a:r>
              <a:rPr lang="en-US" altLang="ja-JP" smtClean="0">
                <a:solidFill>
                  <a:srgbClr val="FF0000"/>
                </a:solidFill>
                <a:latin typeface="Courier New" pitchFamily="49" charset="0"/>
                <a:ea typeface="HG丸ｺﾞｼｯｸM-PRO" pitchFamily="50" charset="-128"/>
                <a:cs typeface="Courier New" pitchFamily="49" charset="0"/>
              </a:rPr>
              <a:t>    }</a:t>
            </a:r>
          </a:p>
          <a:p>
            <a:pPr>
              <a:defRPr/>
            </a:pPr>
            <a:r>
              <a:rPr lang="en-US" altLang="ja-JP" smtClean="0">
                <a:latin typeface="Courier New" pitchFamily="49" charset="0"/>
                <a:ea typeface="HG丸ｺﾞｼｯｸM-PRO" pitchFamily="50" charset="-128"/>
                <a:cs typeface="Courier New" pitchFamily="49" charset="0"/>
              </a:rPr>
              <a:t>    andps(t0, mask0);</a:t>
            </a:r>
          </a:p>
          <a:p>
            <a:pPr>
              <a:defRPr/>
            </a:pPr>
            <a:r>
              <a:rPr lang="en-US" altLang="ja-JP" smtClean="0">
                <a:latin typeface="Courier New" pitchFamily="49" charset="0"/>
                <a:ea typeface="HG丸ｺﾞｼｯｸM-PRO" pitchFamily="50" charset="-128"/>
                <a:cs typeface="Courier New" pitchFamily="49" charset="0"/>
              </a:rPr>
              <a:t>    paddd(out, t0);</a:t>
            </a:r>
          </a:p>
          <a:p>
            <a:pPr>
              <a:defRPr/>
            </a:pPr>
            <a:r>
              <a:rPr lang="en-US" altLang="ja-JP" smtClean="0">
                <a:latin typeface="Courier New" pitchFamily="49" charset="0"/>
                <a:ea typeface="HG丸ｺﾞｼｯｸM-PRO" pitchFamily="50" charset="-128"/>
                <a:cs typeface="Courier New" pitchFamily="49" charset="0"/>
              </a:rPr>
              <a:t>    </a:t>
            </a:r>
            <a:r>
              <a:rPr lang="en-US" altLang="ja-JP" smtClean="0">
                <a:solidFill>
                  <a:srgbClr val="FF0000"/>
                </a:solidFill>
                <a:latin typeface="Courier New" pitchFamily="49" charset="0"/>
                <a:ea typeface="HG丸ｺﾞｼｯｸM-PRO" pitchFamily="50" charset="-128"/>
                <a:cs typeface="Courier New" pitchFamily="49" charset="0"/>
              </a:rPr>
              <a:t>if (j &lt; bit - 1) {</a:t>
            </a:r>
          </a:p>
          <a:p>
            <a:pPr>
              <a:defRPr/>
            </a:pPr>
            <a:r>
              <a:rPr lang="en-US" altLang="ja-JP" smtClean="0">
                <a:solidFill>
                  <a:srgbClr val="FF0000"/>
                </a:solidFill>
                <a:latin typeface="Courier New" pitchFamily="49" charset="0"/>
                <a:ea typeface="HG丸ｺﾞｼｯｸM-PRO" pitchFamily="50" charset="-128"/>
                <a:cs typeface="Courier New" pitchFamily="49" charset="0"/>
              </a:rPr>
              <a:t>        movaps(t0, out);</a:t>
            </a:r>
          </a:p>
          <a:p>
            <a:pPr>
              <a:defRPr/>
            </a:pPr>
            <a:r>
              <a:rPr lang="en-US" altLang="ja-JP" smtClean="0">
                <a:solidFill>
                  <a:srgbClr val="FF0000"/>
                </a:solidFill>
                <a:latin typeface="Courier New" pitchFamily="49" charset="0"/>
                <a:ea typeface="HG丸ｺﾞｼｯｸM-PRO" pitchFamily="50" charset="-128"/>
                <a:cs typeface="Courier New" pitchFamily="49" charset="0"/>
              </a:rPr>
              <a:t>        paddd(out, t0);</a:t>
            </a:r>
          </a:p>
          <a:p>
            <a:pPr>
              <a:defRPr/>
            </a:pPr>
            <a:r>
              <a:rPr lang="en-US" altLang="ja-JP" smtClean="0">
                <a:solidFill>
                  <a:srgbClr val="FF0000"/>
                </a:solidFill>
                <a:latin typeface="Courier New" pitchFamily="49" charset="0"/>
                <a:ea typeface="HG丸ｺﾞｼｯｸM-PRO" pitchFamily="50" charset="-128"/>
                <a:cs typeface="Courier New" pitchFamily="49" charset="0"/>
              </a:rPr>
              <a:t>        paddd(out, t0);</a:t>
            </a:r>
          </a:p>
          <a:p>
            <a:pPr>
              <a:defRPr/>
            </a:pPr>
            <a:r>
              <a:rPr lang="en-US" altLang="ja-JP" smtClean="0">
                <a:solidFill>
                  <a:srgbClr val="FF0000"/>
                </a:solidFill>
                <a:latin typeface="Courier New" pitchFamily="49" charset="0"/>
                <a:ea typeface="HG丸ｺﾞｼｯｸM-PRO" pitchFamily="50" charset="-128"/>
                <a:cs typeface="Courier New" pitchFamily="49" charset="0"/>
              </a:rPr>
              <a:t>    }</a:t>
            </a:r>
          </a:p>
          <a:p>
            <a:pPr>
              <a:defRPr/>
            </a:pPr>
            <a:r>
              <a:rPr lang="en-US" altLang="ja-JP" smtClean="0">
                <a:latin typeface="Courier New" pitchFamily="49" charset="0"/>
                <a:ea typeface="HG丸ｺﾞｼｯｸM-PRO" pitchFamily="50" charset="-128"/>
                <a:cs typeface="Courier New" pitchFamily="49" charset="0"/>
              </a:rPr>
              <a:t>}</a:t>
            </a:r>
          </a:p>
        </p:txBody>
      </p:sp>
      <p:sp>
        <p:nvSpPr>
          <p:cNvPr id="7" name="テキスト ボックス 6"/>
          <p:cNvSpPr txBox="1"/>
          <p:nvPr/>
        </p:nvSpPr>
        <p:spPr>
          <a:xfrm>
            <a:off x="5357818" y="2857496"/>
            <a:ext cx="3554178" cy="369332"/>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ja-JP" altLang="en-US" smtClean="0">
                <a:latin typeface="HG丸ｺﾞｼｯｸM-PRO" pitchFamily="50" charset="-128"/>
                <a:ea typeface="HG丸ｺﾞｼｯｸM-PRO" pitchFamily="50" charset="-128"/>
                <a:cs typeface="Courier New" pitchFamily="49" charset="0"/>
              </a:rPr>
              <a:t>シフト量が</a:t>
            </a:r>
            <a:r>
              <a:rPr lang="en-US" altLang="ja-JP" smtClean="0">
                <a:latin typeface="HG丸ｺﾞｼｯｸM-PRO" pitchFamily="50" charset="-128"/>
                <a:ea typeface="HG丸ｺﾞｼｯｸM-PRO" pitchFamily="50" charset="-128"/>
                <a:cs typeface="Courier New" pitchFamily="49" charset="0"/>
              </a:rPr>
              <a:t>0</a:t>
            </a:r>
            <a:r>
              <a:rPr lang="ja-JP" altLang="en-US" smtClean="0">
                <a:latin typeface="HG丸ｺﾞｼｯｸM-PRO" pitchFamily="50" charset="-128"/>
                <a:ea typeface="HG丸ｺﾞｼｯｸM-PRO" pitchFamily="50" charset="-128"/>
                <a:cs typeface="Courier New" pitchFamily="49" charset="0"/>
              </a:rPr>
              <a:t>ならシフトさせない</a:t>
            </a:r>
            <a:endParaRPr lang="ja-JP" altLang="en-US">
              <a:latin typeface="HG丸ｺﾞｼｯｸM-PRO" pitchFamily="50" charset="-128"/>
              <a:ea typeface="HG丸ｺﾞｼｯｸM-PRO" pitchFamily="50" charset="-128"/>
              <a:cs typeface="Courier New" pitchFamily="49" charset="0"/>
            </a:endParaRPr>
          </a:p>
        </p:txBody>
      </p:sp>
      <p:cxnSp>
        <p:nvCxnSpPr>
          <p:cNvPr id="8" name="直線矢印コネクタ 8"/>
          <p:cNvCxnSpPr/>
          <p:nvPr/>
        </p:nvCxnSpPr>
        <p:spPr>
          <a:xfrm rot="10800000" flipV="1">
            <a:off x="3357554" y="3143248"/>
            <a:ext cx="1928826" cy="573086"/>
          </a:xfrm>
          <a:prstGeom prst="curvedConnector3">
            <a:avLst>
              <a:gd name="adj1" fmla="val 5000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8"/>
          <p:cNvCxnSpPr/>
          <p:nvPr/>
        </p:nvCxnSpPr>
        <p:spPr>
          <a:xfrm rot="10800000" flipV="1">
            <a:off x="3714744" y="5143512"/>
            <a:ext cx="1214446" cy="357190"/>
          </a:xfrm>
          <a:prstGeom prst="curvedConnector3">
            <a:avLst>
              <a:gd name="adj1" fmla="val 5000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000628" y="5000636"/>
            <a:ext cx="3877985" cy="369332"/>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ja-JP" altLang="en-US" smtClean="0">
                <a:latin typeface="HG丸ｺﾞｼｯｸM-PRO" pitchFamily="50" charset="-128"/>
                <a:ea typeface="HG丸ｺﾞｼｯｸM-PRO" pitchFamily="50" charset="-128"/>
                <a:cs typeface="Courier New" pitchFamily="49" charset="0"/>
              </a:rPr>
              <a:t>ループの最後だけ実行させたくない</a:t>
            </a:r>
            <a:endParaRPr lang="ja-JP" altLang="en-US">
              <a:latin typeface="HG丸ｺﾞｼｯｸM-PRO" pitchFamily="50" charset="-128"/>
              <a:ea typeface="HG丸ｺﾞｼｯｸM-PRO" pitchFamily="50" charset="-128"/>
              <a:cs typeface="Courier New" pitchFamily="49"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JIT</a:t>
            </a:r>
            <a:r>
              <a:rPr kumimoji="1" lang="ja-JP" altLang="en-US" smtClean="0"/>
              <a:t>としての魅力</a:t>
            </a:r>
            <a:r>
              <a:rPr kumimoji="1" lang="en-US" altLang="ja-JP" smtClean="0"/>
              <a:t>(</a:t>
            </a:r>
            <a:r>
              <a:rPr kumimoji="1" lang="ja-JP" altLang="en-US" smtClean="0"/>
              <a:t>その</a:t>
            </a:r>
            <a:r>
              <a:rPr kumimoji="1" lang="en-US" altLang="ja-JP" smtClean="0"/>
              <a:t>1)</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関数のパラメータを利用した最適化を実現しやすい</a:t>
            </a:r>
            <a:endParaRPr kumimoji="1" lang="en-US" altLang="ja-JP" smtClean="0"/>
          </a:p>
          <a:p>
            <a:pPr lvl="1"/>
            <a:r>
              <a:rPr lang="en-US" altLang="ja-JP" smtClean="0"/>
              <a:t>y</a:t>
            </a:r>
            <a:r>
              <a:rPr lang="ja-JP" altLang="en-US" smtClean="0"/>
              <a:t>を入力すると</a:t>
            </a:r>
            <a:r>
              <a:rPr lang="en-US" altLang="ja-JP" smtClean="0"/>
              <a:t>x </a:t>
            </a:r>
            <a:r>
              <a:rPr lang="ja-JP" altLang="en-US" smtClean="0"/>
              <a:t>→ </a:t>
            </a:r>
            <a:r>
              <a:rPr lang="en-US" altLang="ja-JP" smtClean="0"/>
              <a:t>x + y</a:t>
            </a:r>
            <a:r>
              <a:rPr lang="ja-JP" altLang="en-US" smtClean="0"/>
              <a:t> を返す関数を作る</a:t>
            </a:r>
            <a:endParaRPr lang="en-US" altLang="ja-JP" smtClean="0"/>
          </a:p>
          <a:p>
            <a:pPr lvl="1"/>
            <a:endParaRPr lang="en-US" altLang="ja-JP" smtClean="0"/>
          </a:p>
          <a:p>
            <a:pPr lvl="1"/>
            <a:endParaRPr lang="en-US" altLang="ja-JP" smtClean="0"/>
          </a:p>
          <a:p>
            <a:pPr lvl="1"/>
            <a:endParaRPr lang="en-US" altLang="ja-JP" smtClean="0"/>
          </a:p>
          <a:p>
            <a:pPr lvl="1"/>
            <a:endParaRPr lang="en-US" altLang="ja-JP" smtClean="0"/>
          </a:p>
          <a:p>
            <a:pPr lvl="1"/>
            <a:endParaRPr lang="en-US" altLang="ja-JP" smtClean="0"/>
          </a:p>
          <a:p>
            <a:pPr lvl="1"/>
            <a:r>
              <a:rPr lang="en-US" altLang="ja-JP" smtClean="0"/>
              <a:t>AddFunc::add</a:t>
            </a:r>
            <a:r>
              <a:rPr lang="ja-JP" altLang="en-US" smtClean="0"/>
              <a:t>の想定されるコード</a:t>
            </a:r>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28</a:t>
            </a:fld>
            <a:r>
              <a:rPr lang="en-US" altLang="ja-JP" smtClean="0"/>
              <a:t>/40</a:t>
            </a:r>
            <a:endParaRPr lang="en-US" altLang="ja-JP"/>
          </a:p>
        </p:txBody>
      </p:sp>
      <p:sp>
        <p:nvSpPr>
          <p:cNvPr id="6" name="テキスト ボックス 5"/>
          <p:cNvSpPr txBox="1"/>
          <p:nvPr/>
        </p:nvSpPr>
        <p:spPr>
          <a:xfrm>
            <a:off x="928662" y="1785926"/>
            <a:ext cx="6112571" cy="1754326"/>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class AddFunc {</a:t>
            </a:r>
          </a:p>
          <a:p>
            <a:pPr>
              <a:defRPr/>
            </a:pPr>
            <a:r>
              <a:rPr lang="en-US" altLang="ja-JP" smtClean="0">
                <a:latin typeface="Courier New" pitchFamily="49" charset="0"/>
                <a:ea typeface="HG丸ｺﾞｼｯｸM-PRO" pitchFamily="50" charset="-128"/>
                <a:cs typeface="Courier New" pitchFamily="49" charset="0"/>
              </a:rPr>
              <a:t>    const int y_;</a:t>
            </a:r>
          </a:p>
          <a:p>
            <a:pPr>
              <a:defRPr/>
            </a:pPr>
            <a:r>
              <a:rPr lang="en-US" altLang="ja-JP" smtClean="0">
                <a:latin typeface="Courier New" pitchFamily="49" charset="0"/>
                <a:ea typeface="HG丸ｺﾞｼｯｸM-PRO" pitchFamily="50" charset="-128"/>
                <a:cs typeface="Courier New" pitchFamily="49" charset="0"/>
              </a:rPr>
              <a:t>public:</a:t>
            </a:r>
          </a:p>
          <a:p>
            <a:pPr>
              <a:defRPr/>
            </a:pPr>
            <a:r>
              <a:rPr lang="en-US" altLang="ja-JP" smtClean="0">
                <a:latin typeface="Courier New" pitchFamily="49" charset="0"/>
                <a:ea typeface="HG丸ｺﾞｼｯｸM-PRO" pitchFamily="50" charset="-128"/>
                <a:cs typeface="Courier New" pitchFamily="49" charset="0"/>
              </a:rPr>
              <a:t>    AddFunc(int y) : y_(y) { }</a:t>
            </a:r>
          </a:p>
          <a:p>
            <a:pPr>
              <a:defRPr/>
            </a:pPr>
            <a:r>
              <a:rPr lang="en-US" altLang="ja-JP" smtClean="0">
                <a:latin typeface="Courier New" pitchFamily="49" charset="0"/>
                <a:ea typeface="HG丸ｺﾞｼｯｸM-PRO" pitchFamily="50" charset="-128"/>
                <a:cs typeface="Courier New" pitchFamily="49" charset="0"/>
              </a:rPr>
              <a:t>    int add(int x) const { return x + y_; }</a:t>
            </a:r>
          </a:p>
          <a:p>
            <a:pPr>
              <a:defRPr/>
            </a:pPr>
            <a:r>
              <a:rPr lang="en-US" altLang="ja-JP" smtClean="0">
                <a:latin typeface="Courier New" pitchFamily="49" charset="0"/>
                <a:ea typeface="HG丸ｺﾞｼｯｸM-PRO" pitchFamily="50" charset="-128"/>
                <a:cs typeface="Courier New" pitchFamily="49" charset="0"/>
              </a:rPr>
              <a:t>};</a:t>
            </a:r>
          </a:p>
        </p:txBody>
      </p:sp>
      <p:sp>
        <p:nvSpPr>
          <p:cNvPr id="7" name="テキスト ボックス 6"/>
          <p:cNvSpPr txBox="1"/>
          <p:nvPr/>
        </p:nvSpPr>
        <p:spPr>
          <a:xfrm>
            <a:off x="928662" y="4500570"/>
            <a:ext cx="5561138" cy="1477328"/>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proc addFunc::add</a:t>
            </a:r>
          </a:p>
          <a:p>
            <a:pPr>
              <a:defRPr/>
            </a:pPr>
            <a:r>
              <a:rPr lang="en-US" altLang="ja-JP" smtClean="0">
                <a:latin typeface="Courier New" pitchFamily="49" charset="0"/>
                <a:ea typeface="HG丸ｺﾞｼｯｸM-PRO" pitchFamily="50" charset="-128"/>
                <a:cs typeface="Courier New" pitchFamily="49" charset="0"/>
              </a:rPr>
              <a:t>    mov    eax, dword [esp + 4]</a:t>
            </a:r>
          </a:p>
          <a:p>
            <a:pPr>
              <a:defRPr/>
            </a:pPr>
            <a:r>
              <a:rPr lang="en-US" altLang="ja-JP" smtClean="0">
                <a:latin typeface="Courier New" pitchFamily="49" charset="0"/>
                <a:ea typeface="HG丸ｺﾞｼｯｸM-PRO" pitchFamily="50" charset="-128"/>
                <a:cs typeface="Courier New" pitchFamily="49" charset="0"/>
              </a:rPr>
              <a:t>    </a:t>
            </a:r>
            <a:r>
              <a:rPr lang="en-US" altLang="ja-JP" smtClean="0">
                <a:solidFill>
                  <a:srgbClr val="FF0000"/>
                </a:solidFill>
                <a:latin typeface="Courier New" pitchFamily="49" charset="0"/>
                <a:ea typeface="HG丸ｺﾞｼｯｸM-PRO" pitchFamily="50" charset="-128"/>
                <a:cs typeface="Courier New" pitchFamily="49" charset="0"/>
              </a:rPr>
              <a:t>mov    edx, dword [ecx + 4] ; // y_</a:t>
            </a:r>
          </a:p>
          <a:p>
            <a:pPr>
              <a:defRPr/>
            </a:pPr>
            <a:r>
              <a:rPr lang="en-US" altLang="ja-JP" smtClean="0">
                <a:latin typeface="Courier New" pitchFamily="49" charset="0"/>
                <a:ea typeface="HG丸ｺﾞｼｯｸM-PRO" pitchFamily="50" charset="-128"/>
                <a:cs typeface="Courier New" pitchFamily="49" charset="0"/>
              </a:rPr>
              <a:t>    add    eax, edx</a:t>
            </a:r>
          </a:p>
          <a:p>
            <a:pPr>
              <a:defRPr/>
            </a:pPr>
            <a:r>
              <a:rPr lang="en-US" altLang="ja-JP" smtClean="0">
                <a:latin typeface="Courier New" pitchFamily="49" charset="0"/>
                <a:ea typeface="HG丸ｺﾞｼｯｸM-PRO" pitchFamily="50" charset="-128"/>
                <a:cs typeface="Courier New" pitchFamily="49" charset="0"/>
              </a:rPr>
              <a:t>    ret</a:t>
            </a:r>
          </a:p>
        </p:txBody>
      </p:sp>
      <p:sp>
        <p:nvSpPr>
          <p:cNvPr id="8" name="テキスト ボックス 7"/>
          <p:cNvSpPr txBox="1"/>
          <p:nvPr/>
        </p:nvSpPr>
        <p:spPr>
          <a:xfrm>
            <a:off x="6000760" y="4214818"/>
            <a:ext cx="2954655" cy="369332"/>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ja-JP" altLang="en-US" smtClean="0">
                <a:latin typeface="Courier New" pitchFamily="49" charset="0"/>
                <a:ea typeface="HG丸ｺﾞｼｯｸM-PRO" pitchFamily="50" charset="-128"/>
                <a:cs typeface="Courier New" pitchFamily="49" charset="0"/>
              </a:rPr>
              <a:t>クラスメンバへのアクセス</a:t>
            </a:r>
            <a:endParaRPr lang="ja-JP" altLang="en-US">
              <a:latin typeface="Courier New" pitchFamily="49" charset="0"/>
              <a:ea typeface="HG丸ｺﾞｼｯｸM-PRO" pitchFamily="50" charset="-128"/>
              <a:cs typeface="Courier New" pitchFamily="49" charset="0"/>
            </a:endParaRPr>
          </a:p>
        </p:txBody>
      </p:sp>
      <p:cxnSp>
        <p:nvCxnSpPr>
          <p:cNvPr id="9" name="直線矢印コネクタ 8"/>
          <p:cNvCxnSpPr>
            <a:stCxn id="8" idx="2"/>
            <a:endCxn id="7" idx="3"/>
          </p:cNvCxnSpPr>
          <p:nvPr/>
        </p:nvCxnSpPr>
        <p:spPr>
          <a:xfrm rot="5400000">
            <a:off x="6656402" y="4417548"/>
            <a:ext cx="655084" cy="988288"/>
          </a:xfrm>
          <a:prstGeom prst="curvedConnector2">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JIT</a:t>
            </a:r>
            <a:r>
              <a:rPr kumimoji="1" lang="ja-JP" altLang="en-US" smtClean="0"/>
              <a:t>としての魅力</a:t>
            </a:r>
            <a:r>
              <a:rPr kumimoji="1" lang="en-US" altLang="ja-JP" smtClean="0"/>
              <a:t>(</a:t>
            </a:r>
            <a:r>
              <a:rPr kumimoji="1" lang="ja-JP" altLang="en-US" smtClean="0"/>
              <a:t>その</a:t>
            </a:r>
            <a:r>
              <a:rPr kumimoji="1" lang="en-US" altLang="ja-JP" smtClean="0"/>
              <a:t>2)</a:t>
            </a:r>
            <a:endParaRPr kumimoji="1" lang="ja-JP" altLang="en-US"/>
          </a:p>
        </p:txBody>
      </p:sp>
      <p:sp>
        <p:nvSpPr>
          <p:cNvPr id="3" name="コンテンツ プレースホルダ 2"/>
          <p:cNvSpPr>
            <a:spLocks noGrp="1"/>
          </p:cNvSpPr>
          <p:nvPr>
            <p:ph idx="1"/>
          </p:nvPr>
        </p:nvSpPr>
        <p:spPr/>
        <p:txBody>
          <a:bodyPr/>
          <a:lstStyle/>
          <a:p>
            <a:pPr lvl="0"/>
            <a:r>
              <a:rPr lang="en-US" altLang="ja-JP" smtClean="0"/>
              <a:t>Xbyak</a:t>
            </a:r>
            <a:r>
              <a:rPr lang="ja-JP" altLang="en-US" smtClean="0"/>
              <a:t>を使えば</a:t>
            </a:r>
            <a:r>
              <a:rPr lang="en-US" altLang="ja-JP" smtClean="0"/>
              <a:t>y</a:t>
            </a:r>
            <a:r>
              <a:rPr lang="ja-JP" altLang="en-US" smtClean="0"/>
              <a:t>を定数としたコードを生成できる</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29</a:t>
            </a:fld>
            <a:r>
              <a:rPr lang="en-US" altLang="ja-JP" smtClean="0"/>
              <a:t>/40</a:t>
            </a:r>
            <a:endParaRPr lang="en-US" altLang="ja-JP"/>
          </a:p>
        </p:txBody>
      </p:sp>
      <p:sp>
        <p:nvSpPr>
          <p:cNvPr id="7" name="テキスト ボックス 6"/>
          <p:cNvSpPr txBox="1"/>
          <p:nvPr/>
        </p:nvSpPr>
        <p:spPr>
          <a:xfrm>
            <a:off x="785786" y="1428736"/>
            <a:ext cx="6388287" cy="2585323"/>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class AddFunc : public Xbyak::CodeGenerator {</a:t>
            </a:r>
          </a:p>
          <a:p>
            <a:pPr>
              <a:defRPr/>
            </a:pPr>
            <a:r>
              <a:rPr lang="en-US" altLang="ja-JP" smtClean="0">
                <a:latin typeface="Courier New" pitchFamily="49" charset="0"/>
                <a:ea typeface="HG丸ｺﾞｼｯｸM-PRO" pitchFamily="50" charset="-128"/>
                <a:cs typeface="Courier New" pitchFamily="49" charset="0"/>
              </a:rPr>
              <a:t>public:</a:t>
            </a:r>
          </a:p>
          <a:p>
            <a:pPr>
              <a:defRPr/>
            </a:pPr>
            <a:r>
              <a:rPr lang="en-US" altLang="ja-JP" smtClean="0">
                <a:latin typeface="Courier New" pitchFamily="49" charset="0"/>
                <a:ea typeface="HG丸ｺﾞｼｯｸM-PRO" pitchFamily="50" charset="-128"/>
                <a:cs typeface="Courier New" pitchFamily="49" charset="0"/>
              </a:rPr>
              <a:t>    AddFunc(int y)</a:t>
            </a:r>
          </a:p>
          <a:p>
            <a:pPr>
              <a:defRPr/>
            </a:pPr>
            <a:r>
              <a:rPr lang="en-US" altLang="ja-JP" smtClean="0">
                <a:latin typeface="Courier New" pitchFamily="49" charset="0"/>
                <a:ea typeface="HG丸ｺﾞｼｯｸM-PRO" pitchFamily="50" charset="-128"/>
                <a:cs typeface="Courier New" pitchFamily="49" charset="0"/>
              </a:rPr>
              <a:t>    {</a:t>
            </a:r>
          </a:p>
          <a:p>
            <a:pPr>
              <a:defRPr/>
            </a:pPr>
            <a:r>
              <a:rPr lang="en-US" altLang="ja-JP" smtClean="0">
                <a:latin typeface="Courier New" pitchFamily="49" charset="0"/>
                <a:ea typeface="HG丸ｺﾞｼｯｸM-PRO" pitchFamily="50" charset="-128"/>
                <a:cs typeface="Courier New" pitchFamily="49" charset="0"/>
              </a:rPr>
              <a:t>        mov(eax, ptr [esp + 4]);</a:t>
            </a:r>
          </a:p>
          <a:p>
            <a:pPr>
              <a:defRPr/>
            </a:pPr>
            <a:r>
              <a:rPr lang="en-US" altLang="ja-JP" smtClean="0">
                <a:latin typeface="Courier New" pitchFamily="49" charset="0"/>
                <a:ea typeface="HG丸ｺﾞｼｯｸM-PRO" pitchFamily="50" charset="-128"/>
                <a:cs typeface="Courier New" pitchFamily="49" charset="0"/>
              </a:rPr>
              <a:t>        add(eax, y);</a:t>
            </a:r>
          </a:p>
          <a:p>
            <a:pPr>
              <a:defRPr/>
            </a:pPr>
            <a:r>
              <a:rPr lang="en-US" altLang="ja-JP" smtClean="0">
                <a:latin typeface="Courier New" pitchFamily="49" charset="0"/>
                <a:ea typeface="HG丸ｺﾞｼｯｸM-PRO" pitchFamily="50" charset="-128"/>
                <a:cs typeface="Courier New" pitchFamily="49" charset="0"/>
              </a:rPr>
              <a:t>        ret();</a:t>
            </a:r>
          </a:p>
          <a:p>
            <a:pPr>
              <a:defRPr/>
            </a:pPr>
            <a:r>
              <a:rPr lang="en-US" altLang="ja-JP" smtClean="0">
                <a:latin typeface="Courier New" pitchFamily="49" charset="0"/>
                <a:ea typeface="HG丸ｺﾞｼｯｸM-PRO" pitchFamily="50" charset="-128"/>
                <a:cs typeface="Courier New" pitchFamily="49" charset="0"/>
              </a:rPr>
              <a:t>    }</a:t>
            </a:r>
          </a:p>
          <a:p>
            <a:pPr>
              <a:defRPr/>
            </a:pPr>
            <a:r>
              <a:rPr lang="en-US" altLang="ja-JP" smtClean="0">
                <a:latin typeface="Courier New" pitchFamily="49" charset="0"/>
                <a:ea typeface="HG丸ｺﾞｼｯｸM-PRO" pitchFamily="50" charset="-128"/>
                <a:cs typeface="Courier New" pitchFamily="49" charset="0"/>
              </a:rPr>
              <a:t>};</a:t>
            </a:r>
          </a:p>
        </p:txBody>
      </p:sp>
      <p:sp>
        <p:nvSpPr>
          <p:cNvPr id="9" name="テキスト ボックス 8"/>
          <p:cNvSpPr txBox="1"/>
          <p:nvPr/>
        </p:nvSpPr>
        <p:spPr>
          <a:xfrm>
            <a:off x="928662" y="4500570"/>
            <a:ext cx="4458272" cy="1200329"/>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proc addFunc::get</a:t>
            </a:r>
          </a:p>
          <a:p>
            <a:pPr>
              <a:defRPr/>
            </a:pPr>
            <a:r>
              <a:rPr lang="en-US" altLang="ja-JP" smtClean="0">
                <a:latin typeface="Courier New" pitchFamily="49" charset="0"/>
                <a:ea typeface="HG丸ｺﾞｼｯｸM-PRO" pitchFamily="50" charset="-128"/>
                <a:cs typeface="Courier New" pitchFamily="49" charset="0"/>
              </a:rPr>
              <a:t>    mov    eax, dword [esp + 4]</a:t>
            </a:r>
          </a:p>
          <a:p>
            <a:pPr>
              <a:defRPr/>
            </a:pPr>
            <a:r>
              <a:rPr lang="en-US" altLang="ja-JP" smtClean="0">
                <a:latin typeface="Courier New" pitchFamily="49" charset="0"/>
                <a:ea typeface="HG丸ｺﾞｼｯｸM-PRO" pitchFamily="50" charset="-128"/>
                <a:cs typeface="Courier New" pitchFamily="49" charset="0"/>
              </a:rPr>
              <a:t>    </a:t>
            </a:r>
            <a:r>
              <a:rPr lang="en-US" altLang="ja-JP" smtClean="0">
                <a:solidFill>
                  <a:srgbClr val="FF0000"/>
                </a:solidFill>
                <a:latin typeface="Courier New" pitchFamily="49" charset="0"/>
                <a:ea typeface="HG丸ｺﾞｼｯｸM-PRO" pitchFamily="50" charset="-128"/>
                <a:cs typeface="Courier New" pitchFamily="49" charset="0"/>
              </a:rPr>
              <a:t>add    eax, 5 </a:t>
            </a:r>
            <a:r>
              <a:rPr lang="en-US" altLang="ja-JP" smtClean="0">
                <a:latin typeface="Courier New" pitchFamily="49" charset="0"/>
                <a:ea typeface="HG丸ｺﾞｼｯｸM-PRO" pitchFamily="50" charset="-128"/>
                <a:cs typeface="Courier New" pitchFamily="49" charset="0"/>
              </a:rPr>
              <a:t>// y = 5</a:t>
            </a:r>
            <a:r>
              <a:rPr lang="ja-JP" altLang="en-US" smtClean="0">
                <a:latin typeface="Courier New" pitchFamily="49" charset="0"/>
                <a:ea typeface="HG丸ｺﾞｼｯｸM-PRO" pitchFamily="50" charset="-128"/>
                <a:cs typeface="Courier New" pitchFamily="49" charset="0"/>
              </a:rPr>
              <a:t>の場合</a:t>
            </a:r>
            <a:endParaRPr lang="en-US" altLang="ja-JP" smtClean="0">
              <a:latin typeface="Courier New" pitchFamily="49" charset="0"/>
              <a:ea typeface="HG丸ｺﾞｼｯｸM-PRO" pitchFamily="50" charset="-128"/>
              <a:cs typeface="Courier New" pitchFamily="49" charset="0"/>
            </a:endParaRPr>
          </a:p>
          <a:p>
            <a:pPr>
              <a:defRPr/>
            </a:pPr>
            <a:r>
              <a:rPr lang="en-US" altLang="ja-JP" smtClean="0">
                <a:latin typeface="Courier New" pitchFamily="49" charset="0"/>
                <a:ea typeface="HG丸ｺﾞｼｯｸM-PRO" pitchFamily="50" charset="-128"/>
                <a:cs typeface="Courier New" pitchFamily="49" charset="0"/>
              </a:rPr>
              <a:t>    ret</a:t>
            </a:r>
          </a:p>
        </p:txBody>
      </p:sp>
      <p:sp>
        <p:nvSpPr>
          <p:cNvPr id="10" name="テキスト ボックス 9"/>
          <p:cNvSpPr txBox="1"/>
          <p:nvPr/>
        </p:nvSpPr>
        <p:spPr>
          <a:xfrm>
            <a:off x="6000761" y="4214818"/>
            <a:ext cx="785817" cy="369332"/>
          </a:xfrm>
          <a:prstGeom prst="rect">
            <a:avLst/>
          </a:prstGeom>
          <a:solidFill>
            <a:schemeClr val="accent5"/>
          </a:solidFill>
          <a:ln w="19050" cap="rnd">
            <a:solidFill>
              <a:schemeClr val="tx2">
                <a:lumMod val="60000"/>
                <a:lumOff val="40000"/>
              </a:schemeClr>
            </a:solidFill>
          </a:ln>
        </p:spPr>
        <p:txBody>
          <a:bodyPr wrap="square">
            <a:spAutoFit/>
          </a:bodyPr>
          <a:lstStyle/>
          <a:p>
            <a:pPr>
              <a:defRPr/>
            </a:pPr>
            <a:r>
              <a:rPr lang="ja-JP" altLang="en-US" smtClean="0">
                <a:latin typeface="Courier New" pitchFamily="49" charset="0"/>
                <a:ea typeface="HG丸ｺﾞｼｯｸM-PRO" pitchFamily="50" charset="-128"/>
                <a:cs typeface="Courier New" pitchFamily="49" charset="0"/>
              </a:rPr>
              <a:t>即値</a:t>
            </a:r>
            <a:endParaRPr lang="ja-JP" altLang="en-US">
              <a:latin typeface="Courier New" pitchFamily="49" charset="0"/>
              <a:ea typeface="HG丸ｺﾞｼｯｸM-PRO" pitchFamily="50" charset="-128"/>
              <a:cs typeface="Courier New" pitchFamily="49" charset="0"/>
            </a:endParaRPr>
          </a:p>
        </p:txBody>
      </p:sp>
      <p:cxnSp>
        <p:nvCxnSpPr>
          <p:cNvPr id="11" name="直線矢印コネクタ 8"/>
          <p:cNvCxnSpPr>
            <a:stCxn id="10" idx="2"/>
          </p:cNvCxnSpPr>
          <p:nvPr/>
        </p:nvCxnSpPr>
        <p:spPr>
          <a:xfrm rot="5400000">
            <a:off x="5596077" y="4417357"/>
            <a:ext cx="630800" cy="964386"/>
          </a:xfrm>
          <a:prstGeom prst="curvedConnector2">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自己紹介</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各種コーデックの開発</a:t>
            </a:r>
            <a:r>
              <a:rPr kumimoji="1" lang="en-US" altLang="ja-JP" smtClean="0"/>
              <a:t>&amp;</a:t>
            </a:r>
            <a:r>
              <a:rPr kumimoji="1" lang="ja-JP" altLang="en-US" smtClean="0"/>
              <a:t>最適化</a:t>
            </a:r>
            <a:endParaRPr kumimoji="1" lang="en-US" altLang="ja-JP" smtClean="0"/>
          </a:p>
          <a:p>
            <a:pPr lvl="1"/>
            <a:r>
              <a:rPr kumimoji="1" lang="ja-JP" altLang="en-US" smtClean="0"/>
              <a:t>午後のこ～だ</a:t>
            </a:r>
            <a:r>
              <a:rPr kumimoji="1" lang="en-US" altLang="ja-JP" smtClean="0"/>
              <a:t>(mp3</a:t>
            </a:r>
            <a:r>
              <a:rPr kumimoji="1" lang="ja-JP" altLang="en-US" smtClean="0"/>
              <a:t>エンコーダ</a:t>
            </a:r>
            <a:r>
              <a:rPr kumimoji="1" lang="en-US" altLang="ja-JP" smtClean="0"/>
              <a:t>)</a:t>
            </a:r>
          </a:p>
          <a:p>
            <a:pPr lvl="1"/>
            <a:r>
              <a:rPr kumimoji="1" lang="en-US" altLang="ja-JP" baseline="0" smtClean="0"/>
              <a:t>MPEG 2 Video, MPEG4 </a:t>
            </a:r>
            <a:r>
              <a:rPr kumimoji="1" lang="ja-JP" altLang="en-US" baseline="0" smtClean="0"/>
              <a:t>その他</a:t>
            </a:r>
            <a:endParaRPr kumimoji="1" lang="en-US" altLang="ja-JP" baseline="0" smtClean="0"/>
          </a:p>
          <a:p>
            <a:pPr lvl="1"/>
            <a:r>
              <a:rPr kumimoji="1" lang="en-US" altLang="ja-JP" smtClean="0"/>
              <a:t>CPU</a:t>
            </a:r>
          </a:p>
          <a:p>
            <a:pPr lvl="2"/>
            <a:r>
              <a:rPr kumimoji="1" lang="en-US" altLang="ja-JP" smtClean="0"/>
              <a:t>Pentium, Athlon, PowerPC</a:t>
            </a:r>
            <a:r>
              <a:rPr kumimoji="1" lang="ja-JP" altLang="en-US" smtClean="0"/>
              <a:t>でのアセンブラ</a:t>
            </a:r>
            <a:endParaRPr kumimoji="1" lang="en-US" altLang="ja-JP" smtClean="0"/>
          </a:p>
          <a:p>
            <a:pPr lvl="2"/>
            <a:r>
              <a:rPr kumimoji="1" lang="en-US" altLang="ja-JP" smtClean="0"/>
              <a:t>MIPS, ARM, </a:t>
            </a:r>
            <a:r>
              <a:rPr kumimoji="1" lang="ja-JP" altLang="en-US" smtClean="0"/>
              <a:t>その他特殊プロセッサ</a:t>
            </a:r>
            <a:endParaRPr kumimoji="1" lang="en-US" altLang="ja-JP" smtClean="0"/>
          </a:p>
          <a:p>
            <a:pPr lvl="0"/>
            <a:r>
              <a:rPr kumimoji="1" lang="ja-JP" altLang="en-US" smtClean="0"/>
              <a:t>組み込み</a:t>
            </a:r>
            <a:r>
              <a:rPr kumimoji="1" lang="en-US" altLang="ja-JP" smtClean="0"/>
              <a:t>Linux</a:t>
            </a:r>
            <a:r>
              <a:rPr kumimoji="1" lang="ja-JP" altLang="en-US" smtClean="0"/>
              <a:t>のブートローダ</a:t>
            </a:r>
            <a:endParaRPr kumimoji="1" lang="en-US" altLang="ja-JP" smtClean="0"/>
          </a:p>
          <a:p>
            <a:pPr lvl="0"/>
            <a:r>
              <a:rPr kumimoji="1" lang="en-US" altLang="ja-JP" smtClean="0"/>
              <a:t>Linux Gigabit</a:t>
            </a:r>
            <a:r>
              <a:rPr kumimoji="1" lang="ja-JP" altLang="en-US" smtClean="0"/>
              <a:t>キャプチャボードの</a:t>
            </a:r>
            <a:r>
              <a:rPr kumimoji="1" lang="en-US" altLang="ja-JP" smtClean="0"/>
              <a:t>PCI-X</a:t>
            </a:r>
            <a:r>
              <a:rPr kumimoji="1" lang="ja-JP" altLang="en-US" smtClean="0"/>
              <a:t>ドライバ</a:t>
            </a:r>
            <a:endParaRPr kumimoji="1" lang="en-US" altLang="ja-JP" smtClean="0"/>
          </a:p>
          <a:p>
            <a:pPr lvl="0"/>
            <a:r>
              <a:rPr kumimoji="1" lang="en-US" altLang="ja-JP" smtClean="0"/>
              <a:t>toypcrypt(</a:t>
            </a:r>
            <a:r>
              <a:rPr kumimoji="1" lang="ja-JP" altLang="en-US" smtClean="0"/>
              <a:t>ストリーム暗号の</a:t>
            </a:r>
            <a:r>
              <a:rPr kumimoji="1" lang="en-US" altLang="ja-JP" smtClean="0"/>
              <a:t>)</a:t>
            </a:r>
            <a:r>
              <a:rPr kumimoji="1" lang="ja-JP" altLang="en-US" smtClean="0"/>
              <a:t>解読</a:t>
            </a:r>
            <a:r>
              <a:rPr kumimoji="1" lang="en-US" altLang="ja-JP" smtClean="0"/>
              <a:t>(IPA</a:t>
            </a:r>
            <a:r>
              <a:rPr kumimoji="1" lang="ja-JP" altLang="en-US" smtClean="0"/>
              <a:t>の依頼</a:t>
            </a:r>
            <a:r>
              <a:rPr kumimoji="1" lang="en-US" altLang="ja-JP" smtClean="0"/>
              <a:t>)</a:t>
            </a:r>
          </a:p>
          <a:p>
            <a:pPr lvl="0"/>
            <a:r>
              <a:rPr lang="ja-JP" altLang="en-US" smtClean="0"/>
              <a:t>ペアリング暗号の実装</a:t>
            </a:r>
            <a:endParaRPr kumimoji="1"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3</a:t>
            </a:fld>
            <a:r>
              <a:rPr lang="en-US" altLang="ja-JP" smtClean="0"/>
              <a:t>/40</a:t>
            </a:r>
            <a:endParaRPr lang="en-US" altLang="ja-JP"/>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ペアリング暗号の実装</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ペアリング暗号</a:t>
            </a:r>
            <a:endParaRPr kumimoji="1" lang="en-US" altLang="ja-JP" smtClean="0"/>
          </a:p>
          <a:p>
            <a:pPr lvl="1"/>
            <a:r>
              <a:rPr lang="ja-JP" altLang="en-US" smtClean="0"/>
              <a:t>ペアリング</a:t>
            </a:r>
            <a:endParaRPr lang="en-US" altLang="ja-JP" smtClean="0"/>
          </a:p>
          <a:p>
            <a:pPr lvl="2"/>
            <a:r>
              <a:rPr kumimoji="1" lang="ja-JP" altLang="en-US" smtClean="0"/>
              <a:t>楕円曲線暗号と有限体上</a:t>
            </a:r>
            <a:r>
              <a:rPr lang="ja-JP" altLang="en-US" smtClean="0"/>
              <a:t>にまたがって定義される写像</a:t>
            </a:r>
            <a:endParaRPr lang="en-US" altLang="ja-JP" smtClean="0"/>
          </a:p>
          <a:p>
            <a:pPr lvl="1"/>
            <a:r>
              <a:rPr kumimoji="1" lang="ja-JP" altLang="en-US" smtClean="0"/>
              <a:t>既存の</a:t>
            </a:r>
            <a:r>
              <a:rPr kumimoji="1" lang="en-US" altLang="ja-JP" smtClean="0"/>
              <a:t>RSA</a:t>
            </a:r>
            <a:r>
              <a:rPr kumimoji="1" lang="ja-JP" altLang="en-US" smtClean="0"/>
              <a:t>などでは不可能な</a:t>
            </a:r>
            <a:r>
              <a:rPr lang="ja-JP" altLang="en-US" smtClean="0"/>
              <a:t>機能が</a:t>
            </a:r>
            <a:r>
              <a:rPr kumimoji="1" lang="ja-JP" altLang="en-US" smtClean="0"/>
              <a:t>実現できるとして期待</a:t>
            </a:r>
            <a:endParaRPr kumimoji="1" lang="en-US" altLang="ja-JP" smtClean="0"/>
          </a:p>
          <a:p>
            <a:r>
              <a:rPr lang="en-US" altLang="ja-JP" smtClean="0"/>
              <a:t>Xbyak</a:t>
            </a:r>
            <a:r>
              <a:rPr lang="ja-JP" altLang="en-US" smtClean="0"/>
              <a:t>を使ってペアリング写像を実装した</a:t>
            </a:r>
            <a:endParaRPr lang="en-US" altLang="ja-JP" smtClean="0"/>
          </a:p>
          <a:p>
            <a:pPr lvl="1"/>
            <a:r>
              <a:rPr kumimoji="1" lang="ja-JP" altLang="en-US" smtClean="0"/>
              <a:t>既存の世界最速記録</a:t>
            </a:r>
            <a:r>
              <a:rPr kumimoji="1" lang="en-US" altLang="ja-JP" smtClean="0"/>
              <a:t>(</a:t>
            </a:r>
            <a:r>
              <a:rPr kumimoji="1" lang="ja-JP" altLang="en-US" smtClean="0"/>
              <a:t>ソース</a:t>
            </a:r>
            <a:r>
              <a:rPr kumimoji="1" lang="en-US" altLang="ja-JP" smtClean="0"/>
              <a:t>/</a:t>
            </a:r>
            <a:r>
              <a:rPr kumimoji="1" lang="ja-JP" altLang="en-US" smtClean="0"/>
              <a:t>バイナリ非公開</a:t>
            </a:r>
            <a:r>
              <a:rPr kumimoji="1" lang="en-US" altLang="ja-JP" smtClean="0"/>
              <a:t>)</a:t>
            </a:r>
          </a:p>
          <a:p>
            <a:pPr lvl="2"/>
            <a:r>
              <a:rPr lang="en-US" altLang="ja-JP" smtClean="0"/>
              <a:t>479usec@Opteron 2.2GHz(using SSE2)</a:t>
            </a:r>
          </a:p>
          <a:p>
            <a:pPr lvl="3"/>
            <a:r>
              <a:rPr kumimoji="1" lang="en-US" altLang="ja-JP" smtClean="0"/>
              <a:t>400</a:t>
            </a:r>
            <a:r>
              <a:rPr kumimoji="1" lang="ja-JP" altLang="en-US" smtClean="0"/>
              <a:t>程度</a:t>
            </a:r>
            <a:r>
              <a:rPr kumimoji="1" lang="en-US" altLang="ja-JP" smtClean="0"/>
              <a:t>usec@Core2Duo 1.8GHz</a:t>
            </a:r>
            <a:r>
              <a:rPr kumimoji="1" lang="ja-JP" altLang="en-US" smtClean="0"/>
              <a:t>との情報</a:t>
            </a:r>
            <a:r>
              <a:rPr kumimoji="1" lang="en-US" altLang="ja-JP" smtClean="0"/>
              <a:t>(</a:t>
            </a:r>
            <a:r>
              <a:rPr kumimoji="1" lang="ja-JP" altLang="en-US" smtClean="0"/>
              <a:t>未確認</a:t>
            </a:r>
            <a:r>
              <a:rPr kumimoji="1" lang="en-US" altLang="ja-JP" smtClean="0"/>
              <a:t>)</a:t>
            </a:r>
          </a:p>
          <a:p>
            <a:pPr lvl="1"/>
            <a:r>
              <a:rPr kumimoji="1" lang="en-US" altLang="ja-JP" smtClean="0"/>
              <a:t>Xbyak</a:t>
            </a:r>
            <a:r>
              <a:rPr kumimoji="1" lang="ja-JP" altLang="en-US" smtClean="0"/>
              <a:t>による実装</a:t>
            </a:r>
            <a:r>
              <a:rPr kumimoji="1" lang="en-US" altLang="ja-JP" smtClean="0"/>
              <a:t>(</a:t>
            </a:r>
            <a:r>
              <a:rPr kumimoji="1" lang="ja-JP" altLang="en-US" smtClean="0"/>
              <a:t>ソース公開</a:t>
            </a:r>
            <a:r>
              <a:rPr kumimoji="1" lang="en-US" altLang="ja-JP" smtClean="0"/>
              <a:t>)</a:t>
            </a:r>
          </a:p>
          <a:p>
            <a:pPr lvl="2"/>
            <a:r>
              <a:rPr lang="en-US" altLang="ja-JP" smtClean="0"/>
              <a:t>175usec@Core2Duo 2.6GHz(using SSSE3)</a:t>
            </a:r>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30</a:t>
            </a:fld>
            <a:r>
              <a:rPr lang="en-US" altLang="ja-JP" smtClean="0"/>
              <a:t>/40</a:t>
            </a:r>
            <a:endParaRPr lang="en-US" altLang="ja-JP"/>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実装しての感想</a:t>
            </a:r>
            <a:r>
              <a:rPr lang="en-US" altLang="ja-JP" smtClean="0"/>
              <a:t>(</a:t>
            </a:r>
            <a:r>
              <a:rPr lang="ja-JP" altLang="en-US" smtClean="0"/>
              <a:t>その</a:t>
            </a:r>
            <a:r>
              <a:rPr lang="en-US" altLang="ja-JP" smtClean="0"/>
              <a:t>1)</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Xbyak</a:t>
            </a:r>
            <a:r>
              <a:rPr kumimoji="1" lang="ja-JP" altLang="en-US" smtClean="0"/>
              <a:t>を使ったメリット</a:t>
            </a:r>
            <a:endParaRPr kumimoji="1" lang="en-US" altLang="ja-JP" smtClean="0"/>
          </a:p>
          <a:p>
            <a:pPr lvl="1"/>
            <a:r>
              <a:rPr kumimoji="1" lang="en-US" altLang="ja-JP" smtClean="0"/>
              <a:t>SIMD</a:t>
            </a:r>
            <a:r>
              <a:rPr kumimoji="1" lang="ja-JP" altLang="en-US" smtClean="0"/>
              <a:t>のシフト命令は即値指定なものがあり，パラメータを変更させながら最速値を見るのが難しい</a:t>
            </a:r>
            <a:endParaRPr kumimoji="1" lang="en-US" altLang="ja-JP" smtClean="0"/>
          </a:p>
          <a:p>
            <a:pPr lvl="2"/>
            <a:r>
              <a:rPr kumimoji="1" lang="ja-JP" altLang="en-US" smtClean="0"/>
              <a:t>パラメータを自由に変更できるコードを書きやすい</a:t>
            </a:r>
            <a:endParaRPr kumimoji="1" lang="en-US" altLang="ja-JP" smtClean="0"/>
          </a:p>
          <a:p>
            <a:pPr lvl="1"/>
            <a:r>
              <a:rPr lang="ja-JP" altLang="en-US" smtClean="0"/>
              <a:t>やはりデバッグがしやすい</a:t>
            </a:r>
            <a:endParaRPr lang="en-US" altLang="ja-JP" smtClean="0"/>
          </a:p>
          <a:p>
            <a:pPr lvl="2"/>
            <a:r>
              <a:rPr kumimoji="1" lang="en-US" altLang="ja-JP" smtClean="0"/>
              <a:t>VC</a:t>
            </a:r>
            <a:r>
              <a:rPr kumimoji="1" lang="ja-JP" altLang="en-US" smtClean="0"/>
              <a:t>を使うと関数入力時に自動的に変数名ヒントがでるのも便利</a:t>
            </a:r>
            <a:endParaRPr kumimoji="1" lang="en-US" altLang="ja-JP" smtClean="0"/>
          </a:p>
          <a:p>
            <a:pPr lvl="0"/>
            <a:endParaRPr kumimoji="1"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31</a:t>
            </a:fld>
            <a:r>
              <a:rPr lang="en-US" altLang="ja-JP" smtClean="0"/>
              <a:t>/40</a:t>
            </a:r>
            <a:endParaRPr lang="en-US" altLang="ja-JP"/>
          </a:p>
        </p:txBody>
      </p:sp>
      <p:pic>
        <p:nvPicPr>
          <p:cNvPr id="6" name="図 5" descr="bbb.png"/>
          <p:cNvPicPr>
            <a:picLocks noChangeAspect="1"/>
          </p:cNvPicPr>
          <p:nvPr/>
        </p:nvPicPr>
        <p:blipFill>
          <a:blip r:embed="rId3"/>
          <a:stretch>
            <a:fillRect/>
          </a:stretch>
        </p:blipFill>
        <p:spPr>
          <a:xfrm>
            <a:off x="1285852" y="3429000"/>
            <a:ext cx="6500858" cy="2714644"/>
          </a:xfrm>
          <a:prstGeom prst="rect">
            <a:avLst/>
          </a:prstGeom>
          <a:ln w="12700">
            <a:solidFill>
              <a:schemeClr val="tx1"/>
            </a:solid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感想</a:t>
            </a:r>
            <a:r>
              <a:rPr kumimoji="1" lang="en-US" altLang="ja-JP" smtClean="0"/>
              <a:t>(</a:t>
            </a:r>
            <a:r>
              <a:rPr kumimoji="1" lang="ja-JP" altLang="en-US" smtClean="0"/>
              <a:t>その</a:t>
            </a:r>
            <a:r>
              <a:rPr kumimoji="1" lang="en-US" altLang="ja-JP" smtClean="0"/>
              <a:t>2)</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論文のアルゴリズムと実装の乖離</a:t>
            </a:r>
            <a:endParaRPr kumimoji="1" lang="en-US" altLang="ja-JP" smtClean="0"/>
          </a:p>
          <a:p>
            <a:pPr lvl="1"/>
            <a:r>
              <a:rPr kumimoji="1" lang="en-US" altLang="ja-JP" smtClean="0"/>
              <a:t>add/sub/mul/div/cb(3</a:t>
            </a:r>
            <a:r>
              <a:rPr kumimoji="1" lang="ja-JP" altLang="en-US" smtClean="0"/>
              <a:t>乗</a:t>
            </a:r>
            <a:r>
              <a:rPr kumimoji="1" lang="en-US" altLang="ja-JP" smtClean="0"/>
              <a:t>)/cbr(3</a:t>
            </a:r>
            <a:r>
              <a:rPr kumimoji="1" lang="ja-JP" altLang="en-US" smtClean="0"/>
              <a:t>乗根</a:t>
            </a:r>
            <a:r>
              <a:rPr kumimoji="1" lang="en-US" altLang="ja-JP" smtClean="0"/>
              <a:t>)</a:t>
            </a:r>
            <a:r>
              <a:rPr kumimoji="1" lang="ja-JP" altLang="en-US" smtClean="0"/>
              <a:t>を組み合わせ</a:t>
            </a:r>
            <a:endParaRPr kumimoji="1" lang="en-US" altLang="ja-JP" smtClean="0"/>
          </a:p>
          <a:p>
            <a:pPr lvl="1"/>
            <a:r>
              <a:rPr kumimoji="1" lang="ja-JP" altLang="en-US" smtClean="0"/>
              <a:t>それらの速度比から適切なアルゴリズムを選択</a:t>
            </a:r>
            <a:endParaRPr kumimoji="1" lang="en-US" altLang="ja-JP" smtClean="0"/>
          </a:p>
          <a:p>
            <a:pPr lvl="2"/>
            <a:r>
              <a:rPr kumimoji="1" lang="ja-JP" altLang="en-US" smtClean="0"/>
              <a:t>しかし論文で基にしている速度比が実情にあってない</a:t>
            </a:r>
            <a:endParaRPr kumimoji="1" lang="en-US" altLang="ja-JP" smtClean="0"/>
          </a:p>
          <a:p>
            <a:pPr lvl="2"/>
            <a:endParaRPr lang="en-US" altLang="ja-JP" smtClean="0"/>
          </a:p>
          <a:p>
            <a:pPr lvl="2"/>
            <a:endParaRPr kumimoji="1" lang="en-US" altLang="ja-JP" smtClean="0"/>
          </a:p>
          <a:p>
            <a:pPr lvl="2"/>
            <a:endParaRPr lang="en-US" altLang="ja-JP" smtClean="0"/>
          </a:p>
          <a:p>
            <a:pPr lvl="2"/>
            <a:endParaRPr kumimoji="1" lang="en-US" altLang="ja-JP" smtClean="0"/>
          </a:p>
          <a:p>
            <a:pPr lvl="2"/>
            <a:r>
              <a:rPr lang="en-US" altLang="ja-JP" smtClean="0"/>
              <a:t>cbr</a:t>
            </a:r>
            <a:r>
              <a:rPr lang="ja-JP" altLang="en-US" smtClean="0"/>
              <a:t>が遅いとされているため，各種論文では </a:t>
            </a:r>
            <a:r>
              <a:rPr lang="en-US" altLang="ja-JP" smtClean="0"/>
              <a:t>cbr </a:t>
            </a:r>
            <a:r>
              <a:rPr lang="ja-JP" altLang="en-US" smtClean="0"/>
              <a:t>を避けている</a:t>
            </a:r>
            <a:endParaRPr lang="en-US" altLang="ja-JP" smtClean="0"/>
          </a:p>
          <a:p>
            <a:pPr lvl="2"/>
            <a:r>
              <a:rPr lang="ja-JP" altLang="en-US" smtClean="0"/>
              <a:t>その選択は </a:t>
            </a:r>
            <a:r>
              <a:rPr lang="en-US" altLang="ja-JP" smtClean="0"/>
              <a:t>cb : cbr = 1 : 4</a:t>
            </a:r>
            <a:r>
              <a:rPr lang="ja-JP" altLang="en-US" smtClean="0"/>
              <a:t>以上のとき意味がある</a:t>
            </a:r>
            <a:endParaRPr lang="en-US" altLang="ja-JP" smtClean="0"/>
          </a:p>
          <a:p>
            <a:pPr lvl="3"/>
            <a:r>
              <a:rPr kumimoji="1" lang="ja-JP" altLang="en-US" smtClean="0"/>
              <a:t>現状では </a:t>
            </a:r>
            <a:r>
              <a:rPr kumimoji="1" lang="en-US" altLang="ja-JP" smtClean="0"/>
              <a:t>cb : cbr = 1 : 3 </a:t>
            </a:r>
            <a:r>
              <a:rPr kumimoji="1" lang="ja-JP" altLang="en-US" smtClean="0"/>
              <a:t>のため逆に遅くなる</a:t>
            </a:r>
            <a:endParaRPr kumimoji="1" lang="en-US" altLang="ja-JP" smtClean="0"/>
          </a:p>
          <a:p>
            <a:pPr lvl="1"/>
            <a:r>
              <a:rPr lang="ja-JP" altLang="en-US" smtClean="0"/>
              <a:t>レジスタサイズが</a:t>
            </a:r>
            <a:r>
              <a:rPr lang="en-US" altLang="ja-JP" smtClean="0"/>
              <a:t>32bit</a:t>
            </a:r>
            <a:r>
              <a:rPr lang="ja-JP" altLang="en-US" smtClean="0"/>
              <a:t>前提から抜けられていない</a:t>
            </a:r>
            <a:endParaRPr lang="en-US" altLang="ja-JP" smtClean="0"/>
          </a:p>
          <a:p>
            <a:pPr lvl="2"/>
            <a:r>
              <a:rPr kumimoji="1" lang="en-US" altLang="ja-JP" smtClean="0"/>
              <a:t>128bit</a:t>
            </a:r>
            <a:r>
              <a:rPr kumimoji="1" lang="ja-JP" altLang="en-US" smtClean="0"/>
              <a:t>を前提としたパラメータ選択が考察されていない</a:t>
            </a:r>
            <a:endParaRPr kumimoji="1" lang="en-US" altLang="ja-JP" smtClean="0"/>
          </a:p>
          <a:p>
            <a:pPr lvl="3"/>
            <a:r>
              <a:rPr lang="ja-JP" altLang="en-US" smtClean="0"/>
              <a:t>例 </a:t>
            </a:r>
            <a:r>
              <a:rPr lang="en-US" altLang="ja-JP" smtClean="0"/>
              <a:t>: SIMD</a:t>
            </a:r>
            <a:r>
              <a:rPr lang="ja-JP" altLang="en-US" smtClean="0"/>
              <a:t>では</a:t>
            </a:r>
            <a:r>
              <a:rPr lang="en-US" altLang="ja-JP" smtClean="0"/>
              <a:t>bit</a:t>
            </a:r>
            <a:r>
              <a:rPr lang="ja-JP" altLang="en-US" smtClean="0"/>
              <a:t>単位のシフトは遅いが</a:t>
            </a:r>
            <a:r>
              <a:rPr lang="en-US" altLang="ja-JP" smtClean="0"/>
              <a:t>byte</a:t>
            </a:r>
            <a:r>
              <a:rPr lang="ja-JP" altLang="en-US" smtClean="0"/>
              <a:t>単位はそこそこ速い</a:t>
            </a:r>
            <a:endParaRPr kumimoji="1"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32</a:t>
            </a:fld>
            <a:r>
              <a:rPr lang="en-US" altLang="ja-JP" smtClean="0"/>
              <a:t>/40</a:t>
            </a:r>
            <a:endParaRPr lang="en-US" altLang="ja-JP"/>
          </a:p>
        </p:txBody>
      </p:sp>
      <p:graphicFrame>
        <p:nvGraphicFramePr>
          <p:cNvPr id="6" name="表 5"/>
          <p:cNvGraphicFramePr>
            <a:graphicFrameLocks noGrp="1"/>
          </p:cNvGraphicFramePr>
          <p:nvPr/>
        </p:nvGraphicFramePr>
        <p:xfrm>
          <a:off x="1000100" y="271462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kumimoji="1" lang="ja-JP" altLang="en-US">
                        <a:latin typeface="HG丸ｺﾞｼｯｸM-PRO" pitchFamily="50" charset="-128"/>
                        <a:ea typeface="HG丸ｺﾞｼｯｸM-PRO" pitchFamily="50" charset="-128"/>
                      </a:endParaRPr>
                    </a:p>
                  </a:txBody>
                  <a:tcPr/>
                </a:tc>
                <a:tc>
                  <a:txBody>
                    <a:bodyPr/>
                    <a:lstStyle/>
                    <a:p>
                      <a:r>
                        <a:rPr kumimoji="1" lang="en-US" altLang="ja-JP" smtClean="0">
                          <a:latin typeface="HG丸ｺﾞｼｯｸM-PRO" pitchFamily="50" charset="-128"/>
                          <a:ea typeface="HG丸ｺﾞｼｯｸM-PRO" pitchFamily="50" charset="-128"/>
                        </a:rPr>
                        <a:t>mul</a:t>
                      </a:r>
                      <a:endParaRPr kumimoji="1" lang="ja-JP" altLang="en-US">
                        <a:latin typeface="HG丸ｺﾞｼｯｸM-PRO" pitchFamily="50" charset="-128"/>
                        <a:ea typeface="HG丸ｺﾞｼｯｸM-PRO" pitchFamily="50" charset="-128"/>
                      </a:endParaRPr>
                    </a:p>
                  </a:txBody>
                  <a:tcPr/>
                </a:tc>
                <a:tc>
                  <a:txBody>
                    <a:bodyPr/>
                    <a:lstStyle/>
                    <a:p>
                      <a:r>
                        <a:rPr kumimoji="1" lang="en-US" altLang="ja-JP" smtClean="0">
                          <a:latin typeface="HG丸ｺﾞｼｯｸM-PRO" pitchFamily="50" charset="-128"/>
                          <a:ea typeface="HG丸ｺﾞｼｯｸM-PRO" pitchFamily="50" charset="-128"/>
                        </a:rPr>
                        <a:t>cb</a:t>
                      </a:r>
                      <a:endParaRPr kumimoji="1" lang="ja-JP" altLang="en-US">
                        <a:latin typeface="HG丸ｺﾞｼｯｸM-PRO" pitchFamily="50" charset="-128"/>
                        <a:ea typeface="HG丸ｺﾞｼｯｸM-PRO" pitchFamily="50" charset="-128"/>
                      </a:endParaRPr>
                    </a:p>
                  </a:txBody>
                  <a:tcPr/>
                </a:tc>
                <a:tc>
                  <a:txBody>
                    <a:bodyPr/>
                    <a:lstStyle/>
                    <a:p>
                      <a:r>
                        <a:rPr kumimoji="1" lang="en-US" altLang="ja-JP" smtClean="0">
                          <a:latin typeface="HG丸ｺﾞｼｯｸM-PRO" pitchFamily="50" charset="-128"/>
                          <a:ea typeface="HG丸ｺﾞｼｯｸM-PRO" pitchFamily="50" charset="-128"/>
                        </a:rPr>
                        <a:t>cbr</a:t>
                      </a:r>
                      <a:endParaRPr kumimoji="1" lang="ja-JP" altLang="en-US">
                        <a:latin typeface="HG丸ｺﾞｼｯｸM-PRO" pitchFamily="50" charset="-128"/>
                        <a:ea typeface="HG丸ｺﾞｼｯｸM-PRO" pitchFamily="50" charset="-128"/>
                      </a:endParaRPr>
                    </a:p>
                  </a:txBody>
                  <a:tcPr/>
                </a:tc>
                <a:tc>
                  <a:txBody>
                    <a:bodyPr/>
                    <a:lstStyle/>
                    <a:p>
                      <a:r>
                        <a:rPr kumimoji="1" lang="en-US" altLang="ja-JP" smtClean="0">
                          <a:latin typeface="HG丸ｺﾞｼｯｸM-PRO" pitchFamily="50" charset="-128"/>
                          <a:ea typeface="HG丸ｺﾞｼｯｸM-PRO" pitchFamily="50" charset="-128"/>
                        </a:rPr>
                        <a:t>div</a:t>
                      </a:r>
                      <a:endParaRPr kumimoji="1" lang="ja-JP" altLang="en-US">
                        <a:latin typeface="HG丸ｺﾞｼｯｸM-PRO" pitchFamily="50" charset="-128"/>
                        <a:ea typeface="HG丸ｺﾞｼｯｸM-PRO" pitchFamily="50" charset="-128"/>
                      </a:endParaRPr>
                    </a:p>
                  </a:txBody>
                  <a:tcPr/>
                </a:tc>
              </a:tr>
              <a:tr h="370840">
                <a:tc>
                  <a:txBody>
                    <a:bodyPr/>
                    <a:lstStyle/>
                    <a:p>
                      <a:r>
                        <a:rPr kumimoji="1" lang="ja-JP" altLang="en-US" smtClean="0">
                          <a:latin typeface="HG丸ｺﾞｼｯｸM-PRO" pitchFamily="50" charset="-128"/>
                          <a:ea typeface="HG丸ｺﾞｼｯｸM-PRO" pitchFamily="50" charset="-128"/>
                        </a:rPr>
                        <a:t>論文</a:t>
                      </a:r>
                      <a:endParaRPr kumimoji="1" lang="ja-JP" altLang="en-US">
                        <a:latin typeface="HG丸ｺﾞｼｯｸM-PRO" pitchFamily="50" charset="-128"/>
                        <a:ea typeface="HG丸ｺﾞｼｯｸM-PRO" pitchFamily="50" charset="-128"/>
                      </a:endParaRPr>
                    </a:p>
                  </a:txBody>
                  <a:tcPr/>
                </a:tc>
                <a:tc>
                  <a:txBody>
                    <a:bodyPr/>
                    <a:lstStyle/>
                    <a:p>
                      <a:r>
                        <a:rPr kumimoji="1" lang="en-US" altLang="ja-JP" smtClean="0">
                          <a:latin typeface="HG丸ｺﾞｼｯｸM-PRO" pitchFamily="50" charset="-128"/>
                          <a:ea typeface="HG丸ｺﾞｼｯｸM-PRO" pitchFamily="50" charset="-128"/>
                        </a:rPr>
                        <a:t>500.9</a:t>
                      </a:r>
                      <a:endParaRPr kumimoji="1" lang="ja-JP" altLang="en-US">
                        <a:latin typeface="HG丸ｺﾞｼｯｸM-PRO" pitchFamily="50" charset="-128"/>
                        <a:ea typeface="HG丸ｺﾞｼｯｸM-PRO" pitchFamily="50" charset="-128"/>
                      </a:endParaRPr>
                    </a:p>
                  </a:txBody>
                  <a:tcPr/>
                </a:tc>
                <a:tc>
                  <a:txBody>
                    <a:bodyPr/>
                    <a:lstStyle/>
                    <a:p>
                      <a:r>
                        <a:rPr kumimoji="1" lang="en-US" altLang="ja-JP" smtClean="0">
                          <a:latin typeface="HG丸ｺﾞｼｯｸM-PRO" pitchFamily="50" charset="-128"/>
                          <a:ea typeface="HG丸ｺﾞｼｯｸM-PRO" pitchFamily="50" charset="-128"/>
                        </a:rPr>
                        <a:t>39.4</a:t>
                      </a:r>
                      <a:endParaRPr kumimoji="1" lang="ja-JP" altLang="en-US">
                        <a:latin typeface="HG丸ｺﾞｼｯｸM-PRO" pitchFamily="50" charset="-128"/>
                        <a:ea typeface="HG丸ｺﾞｼｯｸM-PRO" pitchFamily="50" charset="-128"/>
                      </a:endParaRPr>
                    </a:p>
                  </a:txBody>
                  <a:tcPr/>
                </a:tc>
                <a:tc>
                  <a:txBody>
                    <a:bodyPr/>
                    <a:lstStyle/>
                    <a:p>
                      <a:r>
                        <a:rPr kumimoji="1" lang="en-US" altLang="ja-JP" smtClean="0">
                          <a:solidFill>
                            <a:srgbClr val="FF0000"/>
                          </a:solidFill>
                          <a:latin typeface="HG丸ｺﾞｼｯｸM-PRO" pitchFamily="50" charset="-128"/>
                          <a:ea typeface="HG丸ｺﾞｼｯｸM-PRO" pitchFamily="50" charset="-128"/>
                        </a:rPr>
                        <a:t>1039.4</a:t>
                      </a:r>
                      <a:endParaRPr kumimoji="1" lang="ja-JP" altLang="en-US">
                        <a:solidFill>
                          <a:srgbClr val="FF0000"/>
                        </a:solidFill>
                        <a:latin typeface="HG丸ｺﾞｼｯｸM-PRO" pitchFamily="50" charset="-128"/>
                        <a:ea typeface="HG丸ｺﾞｼｯｸM-PRO" pitchFamily="50" charset="-128"/>
                      </a:endParaRPr>
                    </a:p>
                  </a:txBody>
                  <a:tcPr/>
                </a:tc>
                <a:tc>
                  <a:txBody>
                    <a:bodyPr/>
                    <a:lstStyle/>
                    <a:p>
                      <a:r>
                        <a:rPr kumimoji="1" lang="en-US" altLang="ja-JP" smtClean="0">
                          <a:latin typeface="HG丸ｺﾞｼｯｸM-PRO" pitchFamily="50" charset="-128"/>
                          <a:ea typeface="HG丸ｺﾞｼｯｸM-PRO" pitchFamily="50" charset="-128"/>
                        </a:rPr>
                        <a:t>7711.1</a:t>
                      </a:r>
                      <a:endParaRPr kumimoji="1" lang="ja-JP" altLang="en-US">
                        <a:latin typeface="HG丸ｺﾞｼｯｸM-PRO" pitchFamily="50" charset="-128"/>
                        <a:ea typeface="HG丸ｺﾞｼｯｸM-PRO" pitchFamily="50" charset="-128"/>
                      </a:endParaRPr>
                    </a:p>
                  </a:txBody>
                  <a:tcPr/>
                </a:tc>
              </a:tr>
              <a:tr h="370840">
                <a:tc>
                  <a:txBody>
                    <a:bodyPr/>
                    <a:lstStyle/>
                    <a:p>
                      <a:r>
                        <a:rPr kumimoji="1" lang="ja-JP" altLang="en-US" smtClean="0">
                          <a:latin typeface="HG丸ｺﾞｼｯｸM-PRO" pitchFamily="50" charset="-128"/>
                          <a:ea typeface="HG丸ｺﾞｼｯｸM-PRO" pitchFamily="50" charset="-128"/>
                        </a:rPr>
                        <a:t>自分</a:t>
                      </a:r>
                      <a:endParaRPr kumimoji="1" lang="ja-JP" altLang="en-US">
                        <a:latin typeface="HG丸ｺﾞｼｯｸM-PRO" pitchFamily="50" charset="-128"/>
                        <a:ea typeface="HG丸ｺﾞｼｯｸM-PRO" pitchFamily="50" charset="-128"/>
                      </a:endParaRPr>
                    </a:p>
                  </a:txBody>
                  <a:tcPr/>
                </a:tc>
                <a:tc>
                  <a:txBody>
                    <a:bodyPr/>
                    <a:lstStyle/>
                    <a:p>
                      <a:r>
                        <a:rPr kumimoji="1" lang="en-US" altLang="ja-JP" smtClean="0">
                          <a:latin typeface="HG丸ｺﾞｼｯｸM-PRO" pitchFamily="50" charset="-128"/>
                          <a:ea typeface="HG丸ｺﾞｼｯｸM-PRO" pitchFamily="50" charset="-128"/>
                        </a:rPr>
                        <a:t>199</a:t>
                      </a:r>
                      <a:endParaRPr kumimoji="1" lang="ja-JP" altLang="en-US">
                        <a:latin typeface="HG丸ｺﾞｼｯｸM-PRO" pitchFamily="50" charset="-128"/>
                        <a:ea typeface="HG丸ｺﾞｼｯｸM-PRO" pitchFamily="50" charset="-128"/>
                      </a:endParaRPr>
                    </a:p>
                  </a:txBody>
                  <a:tcPr/>
                </a:tc>
                <a:tc>
                  <a:txBody>
                    <a:bodyPr/>
                    <a:lstStyle/>
                    <a:p>
                      <a:r>
                        <a:rPr kumimoji="1" lang="en-US" altLang="ja-JP" smtClean="0">
                          <a:latin typeface="HG丸ｺﾞｼｯｸM-PRO" pitchFamily="50" charset="-128"/>
                          <a:ea typeface="HG丸ｺﾞｼｯｸM-PRO" pitchFamily="50" charset="-128"/>
                        </a:rPr>
                        <a:t>31.9</a:t>
                      </a:r>
                      <a:endParaRPr kumimoji="1" lang="ja-JP" altLang="en-US">
                        <a:latin typeface="HG丸ｺﾞｼｯｸM-PRO" pitchFamily="50" charset="-128"/>
                        <a:ea typeface="HG丸ｺﾞｼｯｸM-PRO" pitchFamily="50" charset="-128"/>
                      </a:endParaRPr>
                    </a:p>
                  </a:txBody>
                  <a:tcPr/>
                </a:tc>
                <a:tc>
                  <a:txBody>
                    <a:bodyPr/>
                    <a:lstStyle/>
                    <a:p>
                      <a:r>
                        <a:rPr kumimoji="1" lang="en-US" altLang="ja-JP" smtClean="0">
                          <a:latin typeface="HG丸ｺﾞｼｯｸM-PRO" pitchFamily="50" charset="-128"/>
                          <a:ea typeface="HG丸ｺﾞｼｯｸM-PRO" pitchFamily="50" charset="-128"/>
                        </a:rPr>
                        <a:t>94.2</a:t>
                      </a:r>
                      <a:endParaRPr kumimoji="1" lang="ja-JP" altLang="en-US">
                        <a:latin typeface="HG丸ｺﾞｼｯｸM-PRO" pitchFamily="50" charset="-128"/>
                        <a:ea typeface="HG丸ｺﾞｼｯｸM-PRO" pitchFamily="50" charset="-128"/>
                      </a:endParaRPr>
                    </a:p>
                  </a:txBody>
                  <a:tcPr/>
                </a:tc>
                <a:tc>
                  <a:txBody>
                    <a:bodyPr/>
                    <a:lstStyle/>
                    <a:p>
                      <a:r>
                        <a:rPr kumimoji="1" lang="en-US" altLang="ja-JP" smtClean="0">
                          <a:latin typeface="HG丸ｺﾞｼｯｸM-PRO" pitchFamily="50" charset="-128"/>
                          <a:ea typeface="HG丸ｺﾞｼｯｸM-PRO" pitchFamily="50" charset="-128"/>
                        </a:rPr>
                        <a:t>4807</a:t>
                      </a:r>
                      <a:endParaRPr kumimoji="1" lang="ja-JP" altLang="en-US">
                        <a:latin typeface="HG丸ｺﾞｼｯｸM-PRO" pitchFamily="50" charset="-128"/>
                        <a:ea typeface="HG丸ｺﾞｼｯｸM-PRO" pitchFamily="50" charset="-128"/>
                      </a:endParaRPr>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toy VM</a:t>
            </a:r>
            <a:r>
              <a:rPr kumimoji="1" lang="ja-JP" altLang="en-US" smtClean="0"/>
              <a:t>で</a:t>
            </a:r>
            <a:r>
              <a:rPr kumimoji="1" lang="en-US" altLang="ja-JP" smtClean="0"/>
              <a:t>JIT</a:t>
            </a:r>
            <a:r>
              <a:rPr kumimoji="1" lang="ja-JP" altLang="en-US" smtClean="0"/>
              <a:t>を体感</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フィボナッチ数列を計算できる</a:t>
            </a:r>
            <a:r>
              <a:rPr kumimoji="1" lang="en-US" altLang="ja-JP" smtClean="0"/>
              <a:t>toyVM</a:t>
            </a:r>
            <a:r>
              <a:rPr kumimoji="1" lang="ja-JP" altLang="en-US" smtClean="0"/>
              <a:t>を作ってみる</a:t>
            </a:r>
            <a:endParaRPr kumimoji="1" lang="en-US" altLang="ja-JP" smtClean="0"/>
          </a:p>
          <a:p>
            <a:r>
              <a:rPr kumimoji="1" lang="en-US" altLang="ja-JP" smtClean="0"/>
              <a:t>toyVM</a:t>
            </a:r>
            <a:r>
              <a:rPr kumimoji="1" lang="ja-JP" altLang="en-US" smtClean="0"/>
              <a:t>の仕様</a:t>
            </a:r>
            <a:r>
              <a:rPr kumimoji="1" lang="en-US" altLang="ja-JP" smtClean="0"/>
              <a:t>(2</a:t>
            </a:r>
            <a:r>
              <a:rPr kumimoji="1" lang="ja-JP" altLang="en-US" smtClean="0"/>
              <a:t>時間で作れるもの</a:t>
            </a:r>
            <a:r>
              <a:rPr kumimoji="1" lang="en-US" altLang="ja-JP" smtClean="0"/>
              <a:t>)</a:t>
            </a:r>
          </a:p>
          <a:p>
            <a:pPr lvl="1"/>
            <a:r>
              <a:rPr lang="ja-JP" altLang="en-US" smtClean="0"/>
              <a:t>レジスタ  </a:t>
            </a:r>
            <a:r>
              <a:rPr lang="en-US" altLang="ja-JP" smtClean="0"/>
              <a:t>A, B : 32bit, PC : program counter</a:t>
            </a:r>
          </a:p>
          <a:p>
            <a:pPr lvl="1"/>
            <a:r>
              <a:rPr kumimoji="1" lang="ja-JP" altLang="en-US" smtClean="0"/>
              <a:t>メモリ </a:t>
            </a:r>
            <a:r>
              <a:rPr kumimoji="1" lang="en-US" altLang="ja-JP" smtClean="0"/>
              <a:t>4byte x 65536 : uint32 mem[65536];</a:t>
            </a:r>
          </a:p>
          <a:p>
            <a:pPr lvl="1"/>
            <a:r>
              <a:rPr lang="ja-JP" altLang="en-US" smtClean="0"/>
              <a:t>すべての命令は</a:t>
            </a:r>
            <a:r>
              <a:rPr lang="en-US" altLang="ja-JP" smtClean="0"/>
              <a:t>4byte</a:t>
            </a:r>
            <a:r>
              <a:rPr lang="ja-JP" altLang="en-US" smtClean="0"/>
              <a:t>固定</a:t>
            </a:r>
            <a:endParaRPr lang="en-US" altLang="ja-JP" smtClean="0"/>
          </a:p>
          <a:p>
            <a:pPr lvl="1"/>
            <a:r>
              <a:rPr kumimoji="1" lang="ja-JP" altLang="en-US" smtClean="0"/>
              <a:t>即値はすべて</a:t>
            </a:r>
            <a:r>
              <a:rPr kumimoji="1" lang="en-US" altLang="ja-JP" smtClean="0"/>
              <a:t>16bit</a:t>
            </a:r>
          </a:p>
          <a:p>
            <a:r>
              <a:rPr lang="ja-JP" altLang="en-US" smtClean="0"/>
              <a:t>命令群</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33</a:t>
            </a:fld>
            <a:r>
              <a:rPr lang="en-US" altLang="ja-JP" smtClean="0"/>
              <a:t>/40</a:t>
            </a:r>
            <a:endParaRPr lang="en-US" altLang="ja-JP"/>
          </a:p>
        </p:txBody>
      </p:sp>
      <p:graphicFrame>
        <p:nvGraphicFramePr>
          <p:cNvPr id="7" name="表 6"/>
          <p:cNvGraphicFramePr>
            <a:graphicFrameLocks noGrp="1"/>
          </p:cNvGraphicFramePr>
          <p:nvPr/>
        </p:nvGraphicFramePr>
        <p:xfrm>
          <a:off x="1857356" y="3643314"/>
          <a:ext cx="6096000" cy="25958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kumimoji="1" lang="ja-JP" altLang="en-US" smtClean="0"/>
                        <a:t>命令</a:t>
                      </a:r>
                      <a:r>
                        <a:rPr kumimoji="1" lang="en-US" altLang="ja-JP" smtClean="0"/>
                        <a:t>(R = A o r B)</a:t>
                      </a:r>
                      <a:endParaRPr kumimoji="1" lang="ja-JP" altLang="en-US"/>
                    </a:p>
                  </a:txBody>
                  <a:tcPr/>
                </a:tc>
                <a:tc>
                  <a:txBody>
                    <a:bodyPr/>
                    <a:lstStyle/>
                    <a:p>
                      <a:r>
                        <a:rPr kumimoji="1" lang="ja-JP" altLang="en-US" smtClean="0"/>
                        <a:t>意味</a:t>
                      </a:r>
                      <a:endParaRPr kumimoji="1" lang="ja-JP" altLang="en-US"/>
                    </a:p>
                  </a:txBody>
                  <a:tcPr/>
                </a:tc>
              </a:tr>
              <a:tr h="370840">
                <a:tc>
                  <a:txBody>
                    <a:bodyPr/>
                    <a:lstStyle/>
                    <a:p>
                      <a:r>
                        <a:rPr kumimoji="1" lang="en-US" altLang="ja-JP" smtClean="0"/>
                        <a:t>vldiR, imm</a:t>
                      </a:r>
                      <a:endParaRPr kumimoji="1" lang="ja-JP" altLang="en-US"/>
                    </a:p>
                  </a:txBody>
                  <a:tcPr/>
                </a:tc>
                <a:tc>
                  <a:txBody>
                    <a:bodyPr/>
                    <a:lstStyle/>
                    <a:p>
                      <a:r>
                        <a:rPr kumimoji="1" lang="en-US" altLang="ja-JP" smtClean="0"/>
                        <a:t>R = imm</a:t>
                      </a:r>
                      <a:endParaRPr kumimoji="1" lang="ja-JP" altLang="en-US"/>
                    </a:p>
                  </a:txBody>
                  <a:tcPr/>
                </a:tc>
              </a:tr>
              <a:tr h="370840">
                <a:tc>
                  <a:txBody>
                    <a:bodyPr/>
                    <a:lstStyle/>
                    <a:p>
                      <a:r>
                        <a:rPr kumimoji="1" lang="en-US" altLang="ja-JP" smtClean="0"/>
                        <a:t>vldR, idx / vstR, idx</a:t>
                      </a:r>
                      <a:endParaRPr kumimoji="1" lang="ja-JP" altLang="en-US"/>
                    </a:p>
                  </a:txBody>
                  <a:tcPr/>
                </a:tc>
                <a:tc>
                  <a:txBody>
                    <a:bodyPr/>
                    <a:lstStyle/>
                    <a:p>
                      <a:r>
                        <a:rPr kumimoji="1" lang="en-US" altLang="ja-JP" smtClean="0"/>
                        <a:t>R = mem[idx] / mem[idx] =</a:t>
                      </a:r>
                      <a:r>
                        <a:rPr kumimoji="1" lang="en-US" altLang="ja-JP" baseline="0" smtClean="0"/>
                        <a:t> R</a:t>
                      </a:r>
                      <a:endParaRPr kumimoji="1" lang="ja-JP" altLang="en-US"/>
                    </a:p>
                  </a:txBody>
                  <a:tcPr/>
                </a:tc>
              </a:tr>
              <a:tr h="370840">
                <a:tc>
                  <a:txBody>
                    <a:bodyPr/>
                    <a:lstStyle/>
                    <a:p>
                      <a:r>
                        <a:rPr kumimoji="1" lang="en-US" altLang="ja-JP" smtClean="0"/>
                        <a:t>vaddiR, imm / vsubiR, imm</a:t>
                      </a:r>
                      <a:endParaRPr kumimoji="1" lang="ja-JP" altLang="en-US"/>
                    </a:p>
                  </a:txBody>
                  <a:tcPr/>
                </a:tc>
                <a:tc>
                  <a:txBody>
                    <a:bodyPr/>
                    <a:lstStyle/>
                    <a:p>
                      <a:r>
                        <a:rPr kumimoji="1" lang="en-US" altLang="ja-JP" smtClean="0"/>
                        <a:t>R += imm / R</a:t>
                      </a:r>
                      <a:r>
                        <a:rPr kumimoji="1" lang="en-US" altLang="ja-JP" baseline="0" smtClean="0"/>
                        <a:t> -= imm</a:t>
                      </a:r>
                      <a:endParaRPr kumimoji="1" lang="ja-JP" altLang="en-US"/>
                    </a:p>
                  </a:txBody>
                  <a:tcPr/>
                </a:tc>
              </a:tr>
              <a:tr h="370840">
                <a:tc>
                  <a:txBody>
                    <a:bodyPr/>
                    <a:lstStyle/>
                    <a:p>
                      <a:r>
                        <a:rPr kumimoji="1" lang="en-US" altLang="ja-JP" smtClean="0"/>
                        <a:t>vaddR, idx</a:t>
                      </a:r>
                      <a:r>
                        <a:rPr kumimoji="1" lang="en-US" altLang="ja-JP" baseline="0" smtClean="0"/>
                        <a:t> / vsubR, idx</a:t>
                      </a:r>
                      <a:endParaRPr kumimoji="1" lang="ja-JP" altLang="en-US"/>
                    </a:p>
                  </a:txBody>
                  <a:tcPr/>
                </a:tc>
                <a:tc>
                  <a:txBody>
                    <a:bodyPr/>
                    <a:lstStyle/>
                    <a:p>
                      <a:r>
                        <a:rPr kumimoji="1" lang="en-US" altLang="ja-JP" smtClean="0"/>
                        <a:t>R += mem[idx] / R -= mem[idx]</a:t>
                      </a:r>
                      <a:endParaRPr kumimoji="1" lang="ja-JP" altLang="en-US"/>
                    </a:p>
                  </a:txBody>
                  <a:tcPr/>
                </a:tc>
              </a:tr>
              <a:tr h="370840">
                <a:tc>
                  <a:txBody>
                    <a:bodyPr/>
                    <a:lstStyle/>
                    <a:p>
                      <a:r>
                        <a:rPr kumimoji="1" lang="en-US" altLang="ja-JP" smtClean="0"/>
                        <a:t>vputR</a:t>
                      </a:r>
                      <a:endParaRPr kumimoji="1" lang="ja-JP" altLang="en-US"/>
                    </a:p>
                  </a:txBody>
                  <a:tcPr/>
                </a:tc>
                <a:tc>
                  <a:txBody>
                    <a:bodyPr/>
                    <a:lstStyle/>
                    <a:p>
                      <a:r>
                        <a:rPr kumimoji="1" lang="en-US" altLang="ja-JP" smtClean="0"/>
                        <a:t>print R</a:t>
                      </a:r>
                      <a:endParaRPr kumimoji="1" lang="ja-JP" altLang="en-US"/>
                    </a:p>
                  </a:txBody>
                  <a:tcPr/>
                </a:tc>
              </a:tr>
              <a:tr h="370840">
                <a:tc>
                  <a:txBody>
                    <a:bodyPr/>
                    <a:lstStyle/>
                    <a:p>
                      <a:r>
                        <a:rPr kumimoji="1" lang="en-US" altLang="ja-JP" smtClean="0"/>
                        <a:t>vjnzR,</a:t>
                      </a:r>
                      <a:r>
                        <a:rPr kumimoji="1" lang="en-US" altLang="ja-JP" baseline="0" smtClean="0"/>
                        <a:t> offset</a:t>
                      </a:r>
                      <a:endParaRPr kumimoji="1" lang="ja-JP" altLang="en-US"/>
                    </a:p>
                  </a:txBody>
                  <a:tcPr/>
                </a:tc>
                <a:tc>
                  <a:txBody>
                    <a:bodyPr/>
                    <a:lstStyle/>
                    <a:p>
                      <a:r>
                        <a:rPr kumimoji="1" lang="en-US" altLang="ja-JP" smtClean="0"/>
                        <a:t>if (R)</a:t>
                      </a:r>
                      <a:r>
                        <a:rPr kumimoji="1" lang="en-US" altLang="ja-JP" baseline="0" smtClean="0"/>
                        <a:t> { PC += (signed)offset; }</a:t>
                      </a:r>
                      <a:endParaRPr kumimoji="1" lang="ja-JP" altLang="en-US"/>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フィボナッチ数列</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再帰は面倒なのでループにする</a:t>
            </a:r>
            <a:endParaRPr kumimoji="1" lang="en-US" altLang="ja-JP" smtClean="0"/>
          </a:p>
          <a:p>
            <a:pPr lvl="1">
              <a:buNone/>
            </a:pPr>
            <a:r>
              <a:rPr lang="en-US" altLang="ja-JP" smtClean="0"/>
              <a:t>C</a:t>
            </a:r>
            <a:r>
              <a:rPr lang="ja-JP" altLang="en-US" smtClean="0"/>
              <a:t>によるコード </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34</a:t>
            </a:fld>
            <a:r>
              <a:rPr lang="en-US" altLang="ja-JP" smtClean="0"/>
              <a:t>/40</a:t>
            </a:r>
            <a:endParaRPr lang="en-US" altLang="ja-JP"/>
          </a:p>
        </p:txBody>
      </p:sp>
      <p:sp>
        <p:nvSpPr>
          <p:cNvPr id="6" name="テキスト ボックス 5"/>
          <p:cNvSpPr txBox="1"/>
          <p:nvPr/>
        </p:nvSpPr>
        <p:spPr>
          <a:xfrm>
            <a:off x="142844" y="2000240"/>
            <a:ext cx="3493264" cy="3970318"/>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void fibC()</a:t>
            </a:r>
          </a:p>
          <a:p>
            <a:pPr>
              <a:defRPr/>
            </a:pPr>
            <a:r>
              <a:rPr lang="en-US" altLang="ja-JP" smtClean="0">
                <a:latin typeface="Courier New" pitchFamily="49" charset="0"/>
                <a:ea typeface="HG丸ｺﾞｼｯｸM-PRO" pitchFamily="50" charset="-128"/>
                <a:cs typeface="Courier New" pitchFamily="49" charset="0"/>
              </a:rPr>
              <a:t>{</a:t>
            </a:r>
          </a:p>
          <a:p>
            <a:pPr>
              <a:defRPr/>
            </a:pPr>
            <a:r>
              <a:rPr lang="en-US" altLang="ja-JP" smtClean="0">
                <a:latin typeface="Courier New" pitchFamily="49" charset="0"/>
                <a:ea typeface="HG丸ｺﾞｼｯｸM-PRO" pitchFamily="50" charset="-128"/>
                <a:cs typeface="Courier New" pitchFamily="49" charset="0"/>
              </a:rPr>
              <a:t>    int p, c, n, t;</a:t>
            </a:r>
          </a:p>
          <a:p>
            <a:pPr>
              <a:defRPr/>
            </a:pPr>
            <a:r>
              <a:rPr lang="en-US" altLang="ja-JP" smtClean="0">
                <a:latin typeface="Courier New" pitchFamily="49" charset="0"/>
                <a:ea typeface="HG丸ｺﾞｼｯｸM-PRO" pitchFamily="50" charset="-128"/>
                <a:cs typeface="Courier New" pitchFamily="49" charset="0"/>
              </a:rPr>
              <a:t>    p = 1;</a:t>
            </a:r>
          </a:p>
          <a:p>
            <a:pPr>
              <a:defRPr/>
            </a:pPr>
            <a:r>
              <a:rPr lang="en-US" altLang="ja-JP" smtClean="0">
                <a:latin typeface="Courier New" pitchFamily="49" charset="0"/>
                <a:ea typeface="HG丸ｺﾞｼｯｸM-PRO" pitchFamily="50" charset="-128"/>
                <a:cs typeface="Courier New" pitchFamily="49" charset="0"/>
              </a:rPr>
              <a:t>    c = 1;</a:t>
            </a:r>
          </a:p>
          <a:p>
            <a:pPr>
              <a:defRPr/>
            </a:pPr>
            <a:r>
              <a:rPr lang="en-US" altLang="ja-JP" smtClean="0">
                <a:latin typeface="Courier New" pitchFamily="49" charset="0"/>
                <a:ea typeface="HG丸ｺﾞｼｯｸM-PRO" pitchFamily="50" charset="-128"/>
                <a:cs typeface="Courier New" pitchFamily="49" charset="0"/>
              </a:rPr>
              <a:t>    n = 10000;</a:t>
            </a:r>
          </a:p>
          <a:p>
            <a:pPr>
              <a:defRPr/>
            </a:pPr>
            <a:r>
              <a:rPr lang="en-US" altLang="ja-JP" smtClean="0">
                <a:latin typeface="Courier New" pitchFamily="49" charset="0"/>
                <a:ea typeface="HG丸ｺﾞｼｯｸM-PRO" pitchFamily="50" charset="-128"/>
                <a:cs typeface="Courier New" pitchFamily="49" charset="0"/>
              </a:rPr>
              <a:t>lp:</a:t>
            </a:r>
          </a:p>
          <a:p>
            <a:pPr>
              <a:defRPr/>
            </a:pPr>
            <a:r>
              <a:rPr lang="en-US" altLang="ja-JP" smtClean="0">
                <a:latin typeface="Courier New" pitchFamily="49" charset="0"/>
                <a:ea typeface="HG丸ｺﾞｼｯｸM-PRO" pitchFamily="50" charset="-128"/>
                <a:cs typeface="Courier New" pitchFamily="49" charset="0"/>
              </a:rPr>
              <a:t>    t = c;</a:t>
            </a:r>
          </a:p>
          <a:p>
            <a:pPr>
              <a:defRPr/>
            </a:pPr>
            <a:r>
              <a:rPr lang="en-US" altLang="ja-JP" smtClean="0">
                <a:latin typeface="Courier New" pitchFamily="49" charset="0"/>
                <a:ea typeface="HG丸ｺﾞｼｯｸM-PRO" pitchFamily="50" charset="-128"/>
                <a:cs typeface="Courier New" pitchFamily="49" charset="0"/>
              </a:rPr>
              <a:t>    c += p;</a:t>
            </a:r>
          </a:p>
          <a:p>
            <a:pPr>
              <a:defRPr/>
            </a:pPr>
            <a:r>
              <a:rPr lang="en-US" altLang="ja-JP" smtClean="0">
                <a:latin typeface="Courier New" pitchFamily="49" charset="0"/>
                <a:ea typeface="HG丸ｺﾞｼｯｸM-PRO" pitchFamily="50" charset="-128"/>
                <a:cs typeface="Courier New" pitchFamily="49" charset="0"/>
              </a:rPr>
              <a:t>    p = t;</a:t>
            </a:r>
          </a:p>
          <a:p>
            <a:pPr>
              <a:defRPr/>
            </a:pPr>
            <a:r>
              <a:rPr lang="en-US" altLang="ja-JP" smtClean="0">
                <a:latin typeface="Courier New" pitchFamily="49" charset="0"/>
                <a:ea typeface="HG丸ｺﾞｼｯｸM-PRO" pitchFamily="50" charset="-128"/>
                <a:cs typeface="Courier New" pitchFamily="49" charset="0"/>
              </a:rPr>
              <a:t>    n--;</a:t>
            </a:r>
          </a:p>
          <a:p>
            <a:pPr>
              <a:defRPr/>
            </a:pPr>
            <a:r>
              <a:rPr lang="en-US" altLang="ja-JP" smtClean="0">
                <a:latin typeface="Courier New" pitchFamily="49" charset="0"/>
                <a:ea typeface="HG丸ｺﾞｼｯｸM-PRO" pitchFamily="50" charset="-128"/>
                <a:cs typeface="Courier New" pitchFamily="49" charset="0"/>
              </a:rPr>
              <a:t>    if (n != 0) goto lp;</a:t>
            </a:r>
          </a:p>
          <a:p>
            <a:pPr>
              <a:defRPr/>
            </a:pPr>
            <a:r>
              <a:rPr lang="en-US" altLang="ja-JP" smtClean="0">
                <a:latin typeface="Courier New" pitchFamily="49" charset="0"/>
                <a:ea typeface="HG丸ｺﾞｼｯｸM-PRO" pitchFamily="50" charset="-128"/>
                <a:cs typeface="Courier New" pitchFamily="49" charset="0"/>
              </a:rPr>
              <a:t>    printf("%d\n", c);</a:t>
            </a:r>
          </a:p>
          <a:p>
            <a:pPr>
              <a:defRPr/>
            </a:pPr>
            <a:r>
              <a:rPr lang="en-US" altLang="ja-JP" smtClean="0">
                <a:latin typeface="Courier New" pitchFamily="49" charset="0"/>
                <a:ea typeface="HG丸ｺﾞｼｯｸM-PRO" pitchFamily="50" charset="-128"/>
                <a:cs typeface="Courier New" pitchFamily="49" charset="0"/>
              </a:rPr>
              <a:t>}</a:t>
            </a:r>
          </a:p>
        </p:txBody>
      </p:sp>
      <p:sp>
        <p:nvSpPr>
          <p:cNvPr id="7" name="テキスト ボックス 6"/>
          <p:cNvSpPr txBox="1"/>
          <p:nvPr/>
        </p:nvSpPr>
        <p:spPr>
          <a:xfrm>
            <a:off x="5357818" y="1142984"/>
            <a:ext cx="3631122" cy="5355312"/>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pt-BR" altLang="ja-JP" smtClean="0">
                <a:latin typeface="Courier New" pitchFamily="49" charset="0"/>
                <a:ea typeface="HG丸ｺﾞｼｯｸM-PRO" pitchFamily="50" charset="-128"/>
                <a:cs typeface="Courier New" pitchFamily="49" charset="0"/>
              </a:rPr>
              <a:t>/*</a:t>
            </a:r>
            <a:r>
              <a:rPr lang="ja-JP" altLang="en-US" smtClean="0">
                <a:latin typeface="Courier New" pitchFamily="49" charset="0"/>
                <a:ea typeface="HG丸ｺﾞｼｯｸM-PRO" pitchFamily="50" charset="-128"/>
                <a:cs typeface="Courier New" pitchFamily="49" charset="0"/>
              </a:rPr>
              <a:t> 変数の割り当て </a:t>
            </a:r>
            <a:r>
              <a:rPr lang="en-US" altLang="ja-JP" smtClean="0">
                <a:latin typeface="Courier New" pitchFamily="49" charset="0"/>
                <a:ea typeface="HG丸ｺﾞｼｯｸM-PRO" pitchFamily="50" charset="-128"/>
                <a:cs typeface="Courier New" pitchFamily="49" charset="0"/>
              </a:rPr>
              <a:t>*/</a:t>
            </a:r>
            <a:endParaRPr lang="pt-BR" altLang="ja-JP" smtClean="0">
              <a:latin typeface="Courier New" pitchFamily="49" charset="0"/>
              <a:ea typeface="HG丸ｺﾞｼｯｸM-PRO" pitchFamily="50" charset="-128"/>
              <a:cs typeface="Courier New" pitchFamily="49" charset="0"/>
            </a:endParaRPr>
          </a:p>
          <a:p>
            <a:pPr>
              <a:defRPr/>
            </a:pPr>
            <a:r>
              <a:rPr lang="pt-BR" altLang="ja-JP" smtClean="0">
                <a:latin typeface="Courier New" pitchFamily="49" charset="0"/>
                <a:ea typeface="HG丸ｺﾞｼｯｸM-PRO" pitchFamily="50" charset="-128"/>
                <a:cs typeface="Courier New" pitchFamily="49" charset="0"/>
              </a:rPr>
              <a:t>A : c, B : temporary</a:t>
            </a:r>
          </a:p>
          <a:p>
            <a:pPr>
              <a:defRPr/>
            </a:pPr>
            <a:r>
              <a:rPr lang="pt-BR" altLang="ja-JP" smtClean="0">
                <a:latin typeface="Courier New" pitchFamily="49" charset="0"/>
                <a:ea typeface="HG丸ｺﾞｼｯｸM-PRO" pitchFamily="50" charset="-128"/>
                <a:cs typeface="Courier New" pitchFamily="49" charset="0"/>
              </a:rPr>
              <a:t>mem_[0] : p </a:t>
            </a:r>
          </a:p>
          <a:p>
            <a:pPr>
              <a:defRPr/>
            </a:pPr>
            <a:r>
              <a:rPr lang="pt-BR" altLang="ja-JP" smtClean="0">
                <a:latin typeface="Courier New" pitchFamily="49" charset="0"/>
                <a:ea typeface="HG丸ｺﾞｼｯｸM-PRO" pitchFamily="50" charset="-128"/>
                <a:cs typeface="Courier New" pitchFamily="49" charset="0"/>
              </a:rPr>
              <a:t>mem_[1] : t</a:t>
            </a:r>
          </a:p>
          <a:p>
            <a:pPr>
              <a:defRPr/>
            </a:pPr>
            <a:r>
              <a:rPr lang="pt-BR" altLang="ja-JP" smtClean="0">
                <a:latin typeface="Courier New" pitchFamily="49" charset="0"/>
                <a:ea typeface="HG丸ｺﾞｼｯｸM-PRO" pitchFamily="50" charset="-128"/>
                <a:cs typeface="Courier New" pitchFamily="49" charset="0"/>
              </a:rPr>
              <a:t>mem_[2] : n</a:t>
            </a:r>
          </a:p>
          <a:p>
            <a:pPr>
              <a:defRPr/>
            </a:pPr>
            <a:r>
              <a:rPr lang="en-US" altLang="ja-JP" smtClean="0">
                <a:latin typeface="Courier New" pitchFamily="49" charset="0"/>
                <a:ea typeface="HG丸ｺﾞｼｯｸM-PRO" pitchFamily="50" charset="-128"/>
                <a:cs typeface="Courier New" pitchFamily="49" charset="0"/>
              </a:rPr>
              <a:t>    vldi(A, 1); // c</a:t>
            </a:r>
          </a:p>
          <a:p>
            <a:pPr>
              <a:defRPr/>
            </a:pPr>
            <a:r>
              <a:rPr lang="en-US" altLang="ja-JP" smtClean="0">
                <a:latin typeface="Courier New" pitchFamily="49" charset="0"/>
                <a:ea typeface="HG丸ｺﾞｼｯｸM-PRO" pitchFamily="50" charset="-128"/>
                <a:cs typeface="Courier New" pitchFamily="49" charset="0"/>
              </a:rPr>
              <a:t>    vst(A, 0); // p(1)</a:t>
            </a:r>
          </a:p>
          <a:p>
            <a:pPr>
              <a:defRPr/>
            </a:pPr>
            <a:r>
              <a:rPr lang="en-US" altLang="ja-JP" smtClean="0">
                <a:latin typeface="Courier New" pitchFamily="49" charset="0"/>
                <a:ea typeface="HG丸ｺﾞｼｯｸM-PRO" pitchFamily="50" charset="-128"/>
                <a:cs typeface="Courier New" pitchFamily="49" charset="0"/>
              </a:rPr>
              <a:t>    vldi(B, n);</a:t>
            </a:r>
          </a:p>
          <a:p>
            <a:pPr>
              <a:defRPr/>
            </a:pPr>
            <a:r>
              <a:rPr lang="en-US" altLang="ja-JP" smtClean="0">
                <a:latin typeface="Courier New" pitchFamily="49" charset="0"/>
                <a:ea typeface="HG丸ｺﾞｼｯｸM-PRO" pitchFamily="50" charset="-128"/>
                <a:cs typeface="Courier New" pitchFamily="49" charset="0"/>
              </a:rPr>
              <a:t>    vst(B, 2); // n</a:t>
            </a:r>
          </a:p>
          <a:p>
            <a:pPr>
              <a:defRPr/>
            </a:pPr>
            <a:r>
              <a:rPr lang="en-US" altLang="ja-JP" smtClean="0">
                <a:latin typeface="Courier New" pitchFamily="49" charset="0"/>
                <a:ea typeface="HG丸ｺﾞｼｯｸM-PRO" pitchFamily="50" charset="-128"/>
                <a:cs typeface="Courier New" pitchFamily="49" charset="0"/>
              </a:rPr>
              <a:t>// lp</a:t>
            </a:r>
          </a:p>
          <a:p>
            <a:pPr>
              <a:defRPr/>
            </a:pPr>
            <a:r>
              <a:rPr lang="en-US" altLang="ja-JP" smtClean="0">
                <a:latin typeface="Courier New" pitchFamily="49" charset="0"/>
                <a:ea typeface="HG丸ｺﾞｼｯｸM-PRO" pitchFamily="50" charset="-128"/>
                <a:cs typeface="Courier New" pitchFamily="49" charset="0"/>
              </a:rPr>
              <a:t>    vst(A, 1); // t = c</a:t>
            </a:r>
          </a:p>
          <a:p>
            <a:pPr>
              <a:defRPr/>
            </a:pPr>
            <a:r>
              <a:rPr lang="en-US" altLang="ja-JP" smtClean="0">
                <a:latin typeface="Courier New" pitchFamily="49" charset="0"/>
                <a:ea typeface="HG丸ｺﾞｼｯｸM-PRO" pitchFamily="50" charset="-128"/>
                <a:cs typeface="Courier New" pitchFamily="49" charset="0"/>
              </a:rPr>
              <a:t>    vadd(A, 0); // c += p</a:t>
            </a:r>
          </a:p>
          <a:p>
            <a:pPr>
              <a:defRPr/>
            </a:pPr>
            <a:r>
              <a:rPr lang="en-US" altLang="ja-JP" smtClean="0">
                <a:latin typeface="Courier New" pitchFamily="49" charset="0"/>
                <a:ea typeface="HG丸ｺﾞｼｯｸM-PRO" pitchFamily="50" charset="-128"/>
                <a:cs typeface="Courier New" pitchFamily="49" charset="0"/>
              </a:rPr>
              <a:t>    vld(B, 1);</a:t>
            </a:r>
          </a:p>
          <a:p>
            <a:pPr>
              <a:defRPr/>
            </a:pPr>
            <a:r>
              <a:rPr lang="en-US" altLang="ja-JP" smtClean="0">
                <a:latin typeface="Courier New" pitchFamily="49" charset="0"/>
                <a:ea typeface="HG丸ｺﾞｼｯｸM-PRO" pitchFamily="50" charset="-128"/>
                <a:cs typeface="Courier New" pitchFamily="49" charset="0"/>
              </a:rPr>
              <a:t>    vst(B, 0); // p = t</a:t>
            </a:r>
          </a:p>
          <a:p>
            <a:pPr>
              <a:defRPr/>
            </a:pPr>
            <a:r>
              <a:rPr lang="en-US" altLang="ja-JP" smtClean="0">
                <a:latin typeface="Courier New" pitchFamily="49" charset="0"/>
                <a:ea typeface="HG丸ｺﾞｼｯｸM-PRO" pitchFamily="50" charset="-128"/>
                <a:cs typeface="Courier New" pitchFamily="49" charset="0"/>
              </a:rPr>
              <a:t>    vld(B, 2);</a:t>
            </a:r>
          </a:p>
          <a:p>
            <a:pPr>
              <a:defRPr/>
            </a:pPr>
            <a:r>
              <a:rPr lang="en-US" altLang="ja-JP" smtClean="0">
                <a:latin typeface="Courier New" pitchFamily="49" charset="0"/>
                <a:ea typeface="HG丸ｺﾞｼｯｸM-PRO" pitchFamily="50" charset="-128"/>
                <a:cs typeface="Courier New" pitchFamily="49" charset="0"/>
              </a:rPr>
              <a:t>    vsubi(B, 1);</a:t>
            </a:r>
          </a:p>
          <a:p>
            <a:pPr>
              <a:defRPr/>
            </a:pPr>
            <a:r>
              <a:rPr lang="en-US" altLang="ja-JP" smtClean="0">
                <a:latin typeface="Courier New" pitchFamily="49" charset="0"/>
                <a:ea typeface="HG丸ｺﾞｼｯｸM-PRO" pitchFamily="50" charset="-128"/>
                <a:cs typeface="Courier New" pitchFamily="49" charset="0"/>
              </a:rPr>
              <a:t>    vst(B, 2); // n--</a:t>
            </a:r>
          </a:p>
          <a:p>
            <a:pPr>
              <a:defRPr/>
            </a:pPr>
            <a:r>
              <a:rPr lang="en-US" altLang="ja-JP" smtClean="0">
                <a:latin typeface="Courier New" pitchFamily="49" charset="0"/>
                <a:ea typeface="HG丸ｺﾞｼｯｸM-PRO" pitchFamily="50" charset="-128"/>
                <a:cs typeface="Courier New" pitchFamily="49" charset="0"/>
              </a:rPr>
              <a:t>    vjnz(B, -8);</a:t>
            </a:r>
          </a:p>
          <a:p>
            <a:pPr>
              <a:defRPr/>
            </a:pPr>
            <a:r>
              <a:rPr lang="en-US" altLang="ja-JP" smtClean="0">
                <a:latin typeface="Courier New" pitchFamily="49" charset="0"/>
                <a:ea typeface="HG丸ｺﾞｼｯｸM-PRO" pitchFamily="50" charset="-128"/>
                <a:cs typeface="Courier New" pitchFamily="49" charset="0"/>
              </a:rPr>
              <a:t>    vput(A);</a:t>
            </a:r>
          </a:p>
        </p:txBody>
      </p:sp>
      <p:sp>
        <p:nvSpPr>
          <p:cNvPr id="8" name="右矢印 7"/>
          <p:cNvSpPr/>
          <p:nvPr/>
        </p:nvSpPr>
        <p:spPr>
          <a:xfrm>
            <a:off x="3643306" y="3643314"/>
            <a:ext cx="164307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通常の</a:t>
            </a:r>
            <a:r>
              <a:rPr kumimoji="1" lang="en-US" altLang="ja-JP" smtClean="0"/>
              <a:t>C++</a:t>
            </a:r>
            <a:r>
              <a:rPr kumimoji="1" lang="ja-JP" altLang="en-US" smtClean="0"/>
              <a:t>による</a:t>
            </a:r>
            <a:r>
              <a:rPr kumimoji="1" lang="en-US" altLang="ja-JP" smtClean="0"/>
              <a:t>VM</a:t>
            </a:r>
            <a:r>
              <a:rPr kumimoji="1" lang="ja-JP" altLang="en-US" smtClean="0"/>
              <a:t>の実行部</a:t>
            </a:r>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35</a:t>
            </a:fld>
            <a:r>
              <a:rPr lang="en-US" altLang="ja-JP" smtClean="0"/>
              <a:t>/40</a:t>
            </a:r>
            <a:endParaRPr lang="en-US" altLang="ja-JP"/>
          </a:p>
        </p:txBody>
      </p:sp>
      <p:sp>
        <p:nvSpPr>
          <p:cNvPr id="7" name="テキスト ボックス 6"/>
          <p:cNvSpPr txBox="1"/>
          <p:nvPr/>
        </p:nvSpPr>
        <p:spPr>
          <a:xfrm>
            <a:off x="500034" y="857232"/>
            <a:ext cx="5121915" cy="5755422"/>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pt-BR" altLang="ja-JP" sz="1600" smtClean="0">
                <a:latin typeface="Courier New" pitchFamily="49" charset="0"/>
                <a:ea typeface="HG丸ｺﾞｼｯｸM-PRO" pitchFamily="50" charset="-128"/>
                <a:cs typeface="Courier New" pitchFamily="49" charset="0"/>
              </a:rPr>
              <a:t>void run()</a:t>
            </a:r>
          </a:p>
          <a:p>
            <a:pPr>
              <a:defRPr/>
            </a:pPr>
            <a:r>
              <a:rPr lang="pt-BR" altLang="ja-JP" sz="1600" smtClean="0">
                <a:latin typeface="Courier New" pitchFamily="49" charset="0"/>
                <a:ea typeface="HG丸ｺﾞｼｯｸM-PRO" pitchFamily="50" charset="-128"/>
                <a:cs typeface="Courier New" pitchFamily="49" charset="0"/>
              </a:rPr>
              <a:t>{</a:t>
            </a:r>
          </a:p>
          <a:p>
            <a:pPr>
              <a:defRPr/>
            </a:pPr>
            <a:r>
              <a:rPr lang="pt-BR" altLang="ja-JP" sz="1600" smtClean="0">
                <a:latin typeface="Courier New" pitchFamily="49" charset="0"/>
                <a:ea typeface="HG丸ｺﾞｼｯｸM-PRO" pitchFamily="50" charset="-128"/>
                <a:cs typeface="Courier New" pitchFamily="49" charset="0"/>
              </a:rPr>
              <a:t>    bool debug = false;//true;</a:t>
            </a:r>
          </a:p>
          <a:p>
            <a:pPr>
              <a:defRPr/>
            </a:pPr>
            <a:r>
              <a:rPr lang="pt-BR" altLang="ja-JP" sz="1600" smtClean="0">
                <a:latin typeface="Courier New" pitchFamily="49" charset="0"/>
                <a:ea typeface="HG丸ｺﾞｼｯｸM-PRO" pitchFamily="50" charset="-128"/>
                <a:cs typeface="Courier New" pitchFamily="49" charset="0"/>
              </a:rPr>
              <a:t>    uint32 reg[2] = { 0, 0 };</a:t>
            </a:r>
          </a:p>
          <a:p>
            <a:pPr>
              <a:defRPr/>
            </a:pPr>
            <a:r>
              <a:rPr lang="pt-BR" altLang="ja-JP" sz="1600" smtClean="0">
                <a:latin typeface="Courier New" pitchFamily="49" charset="0"/>
                <a:ea typeface="HG丸ｺﾞｼｯｸM-PRO" pitchFamily="50" charset="-128"/>
                <a:cs typeface="Courier New" pitchFamily="49" charset="0"/>
              </a:rPr>
              <a:t>    const uint32 end = code_.size();</a:t>
            </a:r>
          </a:p>
          <a:p>
            <a:pPr>
              <a:defRPr/>
            </a:pPr>
            <a:r>
              <a:rPr lang="pt-BR" altLang="ja-JP" sz="1600" smtClean="0">
                <a:latin typeface="Courier New" pitchFamily="49" charset="0"/>
                <a:ea typeface="HG丸ｺﾞｼｯｸM-PRO" pitchFamily="50" charset="-128"/>
                <a:cs typeface="Courier New" pitchFamily="49" charset="0"/>
              </a:rPr>
              <a:t>    uint32 pc = 0;</a:t>
            </a:r>
          </a:p>
          <a:p>
            <a:pPr>
              <a:defRPr/>
            </a:pPr>
            <a:r>
              <a:rPr lang="pt-BR" altLang="ja-JP" sz="1600" smtClean="0">
                <a:latin typeface="Courier New" pitchFamily="49" charset="0"/>
                <a:ea typeface="HG丸ｺﾞｼｯｸM-PRO" pitchFamily="50" charset="-128"/>
                <a:cs typeface="Courier New" pitchFamily="49" charset="0"/>
              </a:rPr>
              <a:t>    for (;;) {</a:t>
            </a:r>
          </a:p>
          <a:p>
            <a:pPr>
              <a:defRPr/>
            </a:pPr>
            <a:r>
              <a:rPr lang="pt-BR" altLang="ja-JP" sz="1600" smtClean="0">
                <a:latin typeface="Courier New" pitchFamily="49" charset="0"/>
                <a:ea typeface="HG丸ｺﾞｼｯｸM-PRO" pitchFamily="50" charset="-128"/>
                <a:cs typeface="Courier New" pitchFamily="49" charset="0"/>
              </a:rPr>
              <a:t>        uint32 code, r, imm;</a:t>
            </a:r>
          </a:p>
          <a:p>
            <a:pPr>
              <a:defRPr/>
            </a:pPr>
            <a:r>
              <a:rPr lang="pt-BR" altLang="ja-JP" sz="1600" smtClean="0">
                <a:latin typeface="Courier New" pitchFamily="49" charset="0"/>
                <a:ea typeface="HG丸ｺﾞｼｯｸM-PRO" pitchFamily="50" charset="-128"/>
                <a:cs typeface="Courier New" pitchFamily="49" charset="0"/>
              </a:rPr>
              <a:t>        </a:t>
            </a:r>
            <a:r>
              <a:rPr lang="pt-BR" altLang="ja-JP" sz="1600" smtClean="0">
                <a:solidFill>
                  <a:srgbClr val="FF0000"/>
                </a:solidFill>
                <a:latin typeface="Courier New" pitchFamily="49" charset="0"/>
                <a:ea typeface="HG丸ｺﾞｼｯｸM-PRO" pitchFamily="50" charset="-128"/>
                <a:cs typeface="Courier New" pitchFamily="49" charset="0"/>
              </a:rPr>
              <a:t>decode(code, r, imm, code_[pc]);</a:t>
            </a:r>
          </a:p>
          <a:p>
            <a:pPr>
              <a:defRPr/>
            </a:pPr>
            <a:r>
              <a:rPr lang="pt-BR" altLang="ja-JP" sz="1600" smtClean="0">
                <a:latin typeface="Courier New" pitchFamily="49" charset="0"/>
                <a:ea typeface="HG丸ｺﾞｼｯｸM-PRO" pitchFamily="50" charset="-128"/>
                <a:cs typeface="Courier New" pitchFamily="49" charset="0"/>
              </a:rPr>
              <a:t>        switch (code) {</a:t>
            </a:r>
          </a:p>
          <a:p>
            <a:pPr>
              <a:defRPr/>
            </a:pPr>
            <a:r>
              <a:rPr lang="pt-BR" altLang="ja-JP" sz="1600" smtClean="0">
                <a:latin typeface="Courier New" pitchFamily="49" charset="0"/>
                <a:ea typeface="HG丸ｺﾞｼｯｸM-PRO" pitchFamily="50" charset="-128"/>
                <a:cs typeface="Courier New" pitchFamily="49" charset="0"/>
              </a:rPr>
              <a:t>        case LDI:</a:t>
            </a:r>
          </a:p>
          <a:p>
            <a:pPr>
              <a:defRPr/>
            </a:pPr>
            <a:r>
              <a:rPr lang="pt-BR" altLang="ja-JP" sz="1600" smtClean="0">
                <a:latin typeface="Courier New" pitchFamily="49" charset="0"/>
                <a:ea typeface="HG丸ｺﾞｼｯｸM-PRO" pitchFamily="50" charset="-128"/>
                <a:cs typeface="Courier New" pitchFamily="49" charset="0"/>
              </a:rPr>
              <a:t>            reg[r] = imm;</a:t>
            </a:r>
          </a:p>
          <a:p>
            <a:pPr>
              <a:defRPr/>
            </a:pPr>
            <a:r>
              <a:rPr lang="pt-BR" altLang="ja-JP" sz="1600" smtClean="0">
                <a:latin typeface="Courier New" pitchFamily="49" charset="0"/>
                <a:ea typeface="HG丸ｺﾞｼｯｸM-PRO" pitchFamily="50" charset="-128"/>
                <a:cs typeface="Courier New" pitchFamily="49" charset="0"/>
              </a:rPr>
              <a:t>            break;</a:t>
            </a:r>
          </a:p>
          <a:p>
            <a:pPr>
              <a:defRPr/>
            </a:pPr>
            <a:r>
              <a:rPr lang="pt-BR" altLang="ja-JP" sz="1600" smtClean="0">
                <a:latin typeface="Courier New" pitchFamily="49" charset="0"/>
                <a:ea typeface="HG丸ｺﾞｼｯｸM-PRO" pitchFamily="50" charset="-128"/>
                <a:cs typeface="Courier New" pitchFamily="49" charset="0"/>
              </a:rPr>
              <a:t>        case LD:</a:t>
            </a:r>
          </a:p>
          <a:p>
            <a:pPr>
              <a:defRPr/>
            </a:pPr>
            <a:r>
              <a:rPr lang="pt-BR" altLang="ja-JP" sz="1600" smtClean="0">
                <a:latin typeface="Courier New" pitchFamily="49" charset="0"/>
                <a:ea typeface="HG丸ｺﾞｼｯｸM-PRO" pitchFamily="50" charset="-128"/>
                <a:cs typeface="Courier New" pitchFamily="49" charset="0"/>
              </a:rPr>
              <a:t>            </a:t>
            </a:r>
            <a:r>
              <a:rPr lang="pt-BR" altLang="ja-JP" sz="1600" smtClean="0">
                <a:solidFill>
                  <a:srgbClr val="FF0000"/>
                </a:solidFill>
                <a:latin typeface="Courier New" pitchFamily="49" charset="0"/>
                <a:ea typeface="HG丸ｺﾞｼｯｸM-PRO" pitchFamily="50" charset="-128"/>
                <a:cs typeface="Courier New" pitchFamily="49" charset="0"/>
              </a:rPr>
              <a:t>reg[r] = mem_[imm];</a:t>
            </a:r>
          </a:p>
          <a:p>
            <a:pPr>
              <a:defRPr/>
            </a:pPr>
            <a:r>
              <a:rPr lang="pt-BR" altLang="ja-JP" sz="1600" smtClean="0">
                <a:latin typeface="Courier New" pitchFamily="49" charset="0"/>
                <a:ea typeface="HG丸ｺﾞｼｯｸM-PRO" pitchFamily="50" charset="-128"/>
                <a:cs typeface="Courier New" pitchFamily="49" charset="0"/>
              </a:rPr>
              <a:t>            break;</a:t>
            </a:r>
          </a:p>
          <a:p>
            <a:pPr>
              <a:defRPr/>
            </a:pPr>
            <a:r>
              <a:rPr lang="pt-BR" altLang="ja-JP" sz="1600" smtClean="0">
                <a:latin typeface="Courier New" pitchFamily="49" charset="0"/>
                <a:ea typeface="HG丸ｺﾞｼｯｸM-PRO" pitchFamily="50" charset="-128"/>
                <a:cs typeface="Courier New" pitchFamily="49" charset="0"/>
              </a:rPr>
              <a:t>        case ST:</a:t>
            </a:r>
          </a:p>
          <a:p>
            <a:pPr>
              <a:defRPr/>
            </a:pPr>
            <a:r>
              <a:rPr lang="pt-BR" altLang="ja-JP" sz="1600" smtClean="0">
                <a:latin typeface="Courier New" pitchFamily="49" charset="0"/>
                <a:ea typeface="HG丸ｺﾞｼｯｸM-PRO" pitchFamily="50" charset="-128"/>
                <a:cs typeface="Courier New" pitchFamily="49" charset="0"/>
              </a:rPr>
              <a:t>            mem_[imm] = reg[r];</a:t>
            </a:r>
          </a:p>
          <a:p>
            <a:pPr>
              <a:defRPr/>
            </a:pPr>
            <a:r>
              <a:rPr lang="pt-BR" altLang="ja-JP" sz="1600" smtClean="0">
                <a:latin typeface="Courier New" pitchFamily="49" charset="0"/>
                <a:ea typeface="HG丸ｺﾞｼｯｸM-PRO" pitchFamily="50" charset="-128"/>
                <a:cs typeface="Courier New" pitchFamily="49" charset="0"/>
              </a:rPr>
              <a:t>            break;</a:t>
            </a:r>
          </a:p>
          <a:p>
            <a:pPr>
              <a:defRPr/>
            </a:pPr>
            <a:r>
              <a:rPr lang="pt-BR" altLang="ja-JP" sz="1600" smtClean="0">
                <a:latin typeface="Courier New" pitchFamily="49" charset="0"/>
                <a:ea typeface="HG丸ｺﾞｼｯｸM-PRO" pitchFamily="50" charset="-128"/>
                <a:cs typeface="Courier New" pitchFamily="49" charset="0"/>
              </a:rPr>
              <a:t>        case ADD:</a:t>
            </a:r>
          </a:p>
          <a:p>
            <a:pPr>
              <a:defRPr/>
            </a:pPr>
            <a:r>
              <a:rPr lang="pt-BR" altLang="ja-JP" sz="1600" smtClean="0">
                <a:latin typeface="Courier New" pitchFamily="49" charset="0"/>
                <a:ea typeface="HG丸ｺﾞｼｯｸM-PRO" pitchFamily="50" charset="-128"/>
                <a:cs typeface="Courier New" pitchFamily="49" charset="0"/>
              </a:rPr>
              <a:t>            reg[r] += mem_[imm];</a:t>
            </a:r>
          </a:p>
          <a:p>
            <a:pPr>
              <a:defRPr/>
            </a:pPr>
            <a:r>
              <a:rPr lang="pt-BR" altLang="ja-JP" sz="1600" smtClean="0">
                <a:latin typeface="Courier New" pitchFamily="49" charset="0"/>
                <a:ea typeface="HG丸ｺﾞｼｯｸM-PRO" pitchFamily="50" charset="-128"/>
                <a:cs typeface="Courier New" pitchFamily="49" charset="0"/>
              </a:rPr>
              <a:t>            break;</a:t>
            </a:r>
          </a:p>
          <a:p>
            <a:pPr>
              <a:defRPr/>
            </a:pPr>
            <a:r>
              <a:rPr lang="pt-BR" altLang="ja-JP" sz="1600" smtClean="0">
                <a:latin typeface="Courier New" pitchFamily="49" charset="0"/>
                <a:ea typeface="HG丸ｺﾞｼｯｸM-PRO" pitchFamily="50" charset="-128"/>
                <a:cs typeface="Courier New" pitchFamily="49" charset="0"/>
              </a:rPr>
              <a:t>            ...</a:t>
            </a:r>
          </a:p>
        </p:txBody>
      </p:sp>
      <p:sp>
        <p:nvSpPr>
          <p:cNvPr id="8" name="テキスト ボックス 7"/>
          <p:cNvSpPr txBox="1"/>
          <p:nvPr/>
        </p:nvSpPr>
        <p:spPr>
          <a:xfrm>
            <a:off x="5929322" y="2000240"/>
            <a:ext cx="3143239" cy="707886"/>
          </a:xfrm>
          <a:prstGeom prst="rect">
            <a:avLst/>
          </a:prstGeom>
          <a:solidFill>
            <a:schemeClr val="accent5"/>
          </a:solidFill>
          <a:ln w="19050" cap="rnd">
            <a:solidFill>
              <a:schemeClr val="tx2">
                <a:lumMod val="60000"/>
                <a:lumOff val="40000"/>
              </a:schemeClr>
            </a:solidFill>
          </a:ln>
        </p:spPr>
        <p:txBody>
          <a:bodyPr wrap="square">
            <a:spAutoFit/>
          </a:bodyPr>
          <a:lstStyle/>
          <a:p>
            <a:pPr>
              <a:defRPr/>
            </a:pPr>
            <a:r>
              <a:rPr lang="en-US" altLang="ja-JP" sz="2000" smtClean="0">
                <a:latin typeface="Courier New" pitchFamily="49" charset="0"/>
                <a:ea typeface="HG丸ｺﾞｼｯｸM-PRO" pitchFamily="50" charset="-128"/>
                <a:cs typeface="Courier New" pitchFamily="49" charset="0"/>
              </a:rPr>
              <a:t>4byte</a:t>
            </a:r>
            <a:r>
              <a:rPr lang="ja-JP" altLang="en-US" sz="2000" smtClean="0">
                <a:latin typeface="Courier New" pitchFamily="49" charset="0"/>
                <a:ea typeface="HG丸ｺﾞｼｯｸM-PRO" pitchFamily="50" charset="-128"/>
                <a:cs typeface="Courier New" pitchFamily="49" charset="0"/>
              </a:rPr>
              <a:t>命令を読み込んで命令セットに分解</a:t>
            </a:r>
            <a:endParaRPr lang="ja-JP" altLang="en-US" sz="2000">
              <a:latin typeface="Courier New" pitchFamily="49" charset="0"/>
              <a:ea typeface="HG丸ｺﾞｼｯｸM-PRO" pitchFamily="50" charset="-128"/>
              <a:cs typeface="Courier New" pitchFamily="49" charset="0"/>
            </a:endParaRPr>
          </a:p>
        </p:txBody>
      </p:sp>
      <p:cxnSp>
        <p:nvCxnSpPr>
          <p:cNvPr id="9" name="直線矢印コネクタ 8"/>
          <p:cNvCxnSpPr>
            <a:stCxn id="8" idx="2"/>
          </p:cNvCxnSpPr>
          <p:nvPr/>
        </p:nvCxnSpPr>
        <p:spPr>
          <a:xfrm rot="5400000">
            <a:off x="6390388" y="1889892"/>
            <a:ext cx="292321" cy="1928788"/>
          </a:xfrm>
          <a:prstGeom prst="curvedConnector2">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215028" y="3428927"/>
            <a:ext cx="2071747" cy="400110"/>
          </a:xfrm>
          <a:prstGeom prst="rect">
            <a:avLst/>
          </a:prstGeom>
          <a:solidFill>
            <a:schemeClr val="accent5"/>
          </a:solidFill>
          <a:ln w="19050" cap="rnd">
            <a:solidFill>
              <a:schemeClr val="tx2">
                <a:lumMod val="60000"/>
                <a:lumOff val="40000"/>
              </a:schemeClr>
            </a:solidFill>
          </a:ln>
        </p:spPr>
        <p:txBody>
          <a:bodyPr wrap="square">
            <a:spAutoFit/>
          </a:bodyPr>
          <a:lstStyle/>
          <a:p>
            <a:pPr>
              <a:defRPr/>
            </a:pPr>
            <a:r>
              <a:rPr lang="ja-JP" altLang="en-US" sz="2000" smtClean="0">
                <a:latin typeface="Courier New" pitchFamily="49" charset="0"/>
                <a:ea typeface="HG丸ｺﾞｼｯｸM-PRO" pitchFamily="50" charset="-128"/>
                <a:cs typeface="Courier New" pitchFamily="49" charset="0"/>
              </a:rPr>
              <a:t>各命令を実行</a:t>
            </a:r>
            <a:endParaRPr lang="ja-JP" altLang="en-US" sz="2000">
              <a:latin typeface="Courier New" pitchFamily="49" charset="0"/>
              <a:ea typeface="HG丸ｺﾞｼｯｸM-PRO" pitchFamily="50" charset="-128"/>
              <a:cs typeface="Courier New" pitchFamily="49" charset="0"/>
            </a:endParaRPr>
          </a:p>
        </p:txBody>
      </p:sp>
      <p:cxnSp>
        <p:nvCxnSpPr>
          <p:cNvPr id="15" name="直線矢印コネクタ 8"/>
          <p:cNvCxnSpPr>
            <a:stCxn id="14" idx="2"/>
          </p:cNvCxnSpPr>
          <p:nvPr/>
        </p:nvCxnSpPr>
        <p:spPr>
          <a:xfrm rot="5400000">
            <a:off x="6147201" y="3325430"/>
            <a:ext cx="600094" cy="1607309"/>
          </a:xfrm>
          <a:prstGeom prst="curvedConnector2">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5000628" y="5500702"/>
            <a:ext cx="3764172" cy="1077218"/>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z="1600" smtClean="0">
                <a:latin typeface="Courier New" pitchFamily="49" charset="0"/>
                <a:ea typeface="HG丸ｺﾞｼｯｸM-PRO" pitchFamily="50" charset="-128"/>
                <a:cs typeface="Courier New" pitchFamily="49" charset="0"/>
              </a:rPr>
              <a:t>        ....</a:t>
            </a:r>
          </a:p>
          <a:p>
            <a:pPr>
              <a:defRPr/>
            </a:pPr>
            <a:r>
              <a:rPr lang="en-US" altLang="ja-JP" sz="1600" smtClean="0">
                <a:latin typeface="Courier New" pitchFamily="49" charset="0"/>
                <a:ea typeface="HG丸ｺﾞｼｯｸM-PRO" pitchFamily="50" charset="-128"/>
                <a:cs typeface="Courier New" pitchFamily="49" charset="0"/>
              </a:rPr>
              <a:t>        pc++;</a:t>
            </a:r>
          </a:p>
          <a:p>
            <a:pPr>
              <a:defRPr/>
            </a:pPr>
            <a:r>
              <a:rPr lang="en-US" altLang="ja-JP" sz="1600" smtClean="0">
                <a:latin typeface="Courier New" pitchFamily="49" charset="0"/>
                <a:ea typeface="HG丸ｺﾞｼｯｸM-PRO" pitchFamily="50" charset="-128"/>
                <a:cs typeface="Courier New" pitchFamily="49" charset="0"/>
              </a:rPr>
              <a:t>        </a:t>
            </a:r>
            <a:r>
              <a:rPr lang="en-US" altLang="ja-JP" sz="1600" smtClean="0">
                <a:solidFill>
                  <a:srgbClr val="FF0000"/>
                </a:solidFill>
                <a:latin typeface="Courier New" pitchFamily="49" charset="0"/>
                <a:ea typeface="HG丸ｺﾞｼｯｸM-PRO" pitchFamily="50" charset="-128"/>
                <a:cs typeface="Courier New" pitchFamily="49" charset="0"/>
              </a:rPr>
              <a:t>if (pc &gt;= end) break;</a:t>
            </a:r>
          </a:p>
          <a:p>
            <a:pPr>
              <a:defRPr/>
            </a:pPr>
            <a:r>
              <a:rPr lang="en-US" altLang="ja-JP" sz="1600" smtClean="0">
                <a:latin typeface="Courier New" pitchFamily="49" charset="0"/>
                <a:ea typeface="HG丸ｺﾞｼｯｸM-PRO" pitchFamily="50" charset="-128"/>
                <a:cs typeface="Courier New" pitchFamily="49" charset="0"/>
              </a:rPr>
              <a:t>    } // for (;;)</a:t>
            </a:r>
            <a:endParaRPr lang="pt-BR" altLang="ja-JP" sz="1600" smtClean="0">
              <a:latin typeface="Courier New" pitchFamily="49" charset="0"/>
              <a:ea typeface="HG丸ｺﾞｼｯｸM-PRO" pitchFamily="50" charset="-128"/>
              <a:cs typeface="Courier New" pitchFamily="49" charset="0"/>
            </a:endParaRPr>
          </a:p>
        </p:txBody>
      </p:sp>
      <p:sp>
        <p:nvSpPr>
          <p:cNvPr id="18" name="テキスト ボックス 17"/>
          <p:cNvSpPr txBox="1"/>
          <p:nvPr/>
        </p:nvSpPr>
        <p:spPr>
          <a:xfrm>
            <a:off x="6286512" y="4429132"/>
            <a:ext cx="2714612" cy="707886"/>
          </a:xfrm>
          <a:prstGeom prst="rect">
            <a:avLst/>
          </a:prstGeom>
          <a:solidFill>
            <a:schemeClr val="accent5"/>
          </a:solidFill>
          <a:ln w="19050" cap="rnd">
            <a:solidFill>
              <a:schemeClr val="tx2">
                <a:lumMod val="60000"/>
                <a:lumOff val="40000"/>
              </a:schemeClr>
            </a:solidFill>
          </a:ln>
        </p:spPr>
        <p:txBody>
          <a:bodyPr wrap="square">
            <a:spAutoFit/>
          </a:bodyPr>
          <a:lstStyle/>
          <a:p>
            <a:pPr>
              <a:defRPr/>
            </a:pPr>
            <a:r>
              <a:rPr lang="ja-JP" altLang="en-US" sz="2000" smtClean="0">
                <a:latin typeface="Courier New" pitchFamily="49" charset="0"/>
                <a:ea typeface="HG丸ｺﾞｼｯｸM-PRO" pitchFamily="50" charset="-128"/>
                <a:cs typeface="Courier New" pitchFamily="49" charset="0"/>
              </a:rPr>
              <a:t>プログラムカウンタが終わるまでループ</a:t>
            </a:r>
            <a:endParaRPr lang="ja-JP" altLang="en-US" sz="2000">
              <a:latin typeface="Courier New" pitchFamily="49" charset="0"/>
              <a:ea typeface="HG丸ｺﾞｼｯｸM-PRO" pitchFamily="50" charset="-128"/>
              <a:cs typeface="Courier New" pitchFamily="49" charset="0"/>
            </a:endParaRPr>
          </a:p>
        </p:txBody>
      </p:sp>
      <p:cxnSp>
        <p:nvCxnSpPr>
          <p:cNvPr id="19" name="直線矢印コネクタ 8"/>
          <p:cNvCxnSpPr/>
          <p:nvPr/>
        </p:nvCxnSpPr>
        <p:spPr>
          <a:xfrm rot="5400000">
            <a:off x="7150189" y="5351407"/>
            <a:ext cx="987291" cy="428628"/>
          </a:xfrm>
          <a:prstGeom prst="curvedConnector3">
            <a:avLst>
              <a:gd name="adj1" fmla="val 5000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Xbyak</a:t>
            </a:r>
            <a:r>
              <a:rPr kumimoji="1" lang="ja-JP" altLang="en-US" smtClean="0"/>
              <a:t>による</a:t>
            </a:r>
            <a:r>
              <a:rPr lang="en-US" altLang="ja-JP" smtClean="0"/>
              <a:t>VM</a:t>
            </a:r>
            <a:r>
              <a:rPr lang="ja-JP" altLang="en-US" smtClean="0"/>
              <a:t>のリ</a:t>
            </a:r>
            <a:r>
              <a:rPr kumimoji="1" lang="ja-JP" altLang="en-US" smtClean="0"/>
              <a:t>コンパイル</a:t>
            </a:r>
            <a:endParaRPr kumimoji="1" lang="ja-JP" altLang="en-US"/>
          </a:p>
        </p:txBody>
      </p:sp>
      <p:sp>
        <p:nvSpPr>
          <p:cNvPr id="3" name="コンテンツ プレースホルダ 2"/>
          <p:cNvSpPr>
            <a:spLocks noGrp="1"/>
          </p:cNvSpPr>
          <p:nvPr>
            <p:ph idx="1"/>
          </p:nvPr>
        </p:nvSpPr>
        <p:spPr/>
        <p:txBody>
          <a:bodyPr/>
          <a:lstStyle/>
          <a:p>
            <a:r>
              <a:rPr lang="ja-JP" altLang="en-US" smtClean="0"/>
              <a:t>リコンパイルの方針</a:t>
            </a:r>
            <a:endParaRPr lang="en-US" altLang="ja-JP" smtClean="0"/>
          </a:p>
          <a:p>
            <a:pPr lvl="1"/>
            <a:r>
              <a:rPr lang="en-US" altLang="ja-JP" smtClean="0"/>
              <a:t>A : esi, B : edi, mem : ebx</a:t>
            </a:r>
            <a:r>
              <a:rPr lang="ja-JP" altLang="en-US" smtClean="0"/>
              <a:t>を利用することにした</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36</a:t>
            </a:fld>
            <a:r>
              <a:rPr lang="en-US" altLang="ja-JP" smtClean="0"/>
              <a:t>/40</a:t>
            </a:r>
            <a:endParaRPr lang="en-US" altLang="ja-JP"/>
          </a:p>
        </p:txBody>
      </p:sp>
      <p:sp>
        <p:nvSpPr>
          <p:cNvPr id="6" name="テキスト ボックス 5"/>
          <p:cNvSpPr txBox="1"/>
          <p:nvPr/>
        </p:nvSpPr>
        <p:spPr>
          <a:xfrm>
            <a:off x="214282" y="1779687"/>
            <a:ext cx="4871847" cy="5078313"/>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pt-BR" altLang="ja-JP" smtClean="0">
                <a:latin typeface="Courier New" pitchFamily="49" charset="0"/>
                <a:ea typeface="HG丸ｺﾞｼｯｸM-PRO" pitchFamily="50" charset="-128"/>
                <a:cs typeface="Courier New" pitchFamily="49" charset="0"/>
              </a:rPr>
              <a:t>const Reg32 reg[2] = { esi, edi };</a:t>
            </a:r>
          </a:p>
          <a:p>
            <a:pPr>
              <a:defRPr/>
            </a:pPr>
            <a:r>
              <a:rPr lang="pt-BR" altLang="ja-JP" smtClean="0">
                <a:latin typeface="Courier New" pitchFamily="49" charset="0"/>
                <a:ea typeface="HG丸ｺﾞｼｯｸM-PRO" pitchFamily="50" charset="-128"/>
                <a:cs typeface="Courier New" pitchFamily="49" charset="0"/>
              </a:rPr>
              <a:t>const Reg32&amp; mem(ebx);</a:t>
            </a:r>
          </a:p>
          <a:p>
            <a:pPr>
              <a:defRPr/>
            </a:pPr>
            <a:endParaRPr lang="pt-BR" altLang="ja-JP" smtClean="0">
              <a:latin typeface="Courier New" pitchFamily="49" charset="0"/>
              <a:ea typeface="HG丸ｺﾞｼｯｸM-PRO" pitchFamily="50" charset="-128"/>
              <a:cs typeface="Courier New" pitchFamily="49" charset="0"/>
            </a:endParaRPr>
          </a:p>
          <a:p>
            <a:pPr>
              <a:defRPr/>
            </a:pPr>
            <a:r>
              <a:rPr lang="pt-BR" altLang="ja-JP" smtClean="0">
                <a:solidFill>
                  <a:srgbClr val="FF0000"/>
                </a:solidFill>
                <a:latin typeface="Courier New" pitchFamily="49" charset="0"/>
                <a:ea typeface="HG丸ｺﾞｼｯｸM-PRO" pitchFamily="50" charset="-128"/>
                <a:cs typeface="Courier New" pitchFamily="49" charset="0"/>
              </a:rPr>
              <a:t>xor(reg[0], reg[0]);</a:t>
            </a:r>
          </a:p>
          <a:p>
            <a:pPr>
              <a:defRPr/>
            </a:pPr>
            <a:r>
              <a:rPr lang="pt-BR" altLang="ja-JP" smtClean="0">
                <a:solidFill>
                  <a:srgbClr val="FF0000"/>
                </a:solidFill>
                <a:latin typeface="Courier New" pitchFamily="49" charset="0"/>
                <a:ea typeface="HG丸ｺﾞｼｯｸM-PRO" pitchFamily="50" charset="-128"/>
                <a:cs typeface="Courier New" pitchFamily="49" charset="0"/>
              </a:rPr>
              <a:t>xor(reg[1], reg[1]);</a:t>
            </a:r>
          </a:p>
          <a:p>
            <a:pPr>
              <a:defRPr/>
            </a:pPr>
            <a:r>
              <a:rPr lang="pt-BR" altLang="ja-JP" smtClean="0">
                <a:solidFill>
                  <a:srgbClr val="FF0000"/>
                </a:solidFill>
                <a:latin typeface="Courier New" pitchFamily="49" charset="0"/>
                <a:ea typeface="HG丸ｺﾞｼｯｸM-PRO" pitchFamily="50" charset="-128"/>
                <a:cs typeface="Courier New" pitchFamily="49" charset="0"/>
              </a:rPr>
              <a:t>mov(mem, (int)mem_);</a:t>
            </a:r>
          </a:p>
          <a:p>
            <a:pPr>
              <a:defRPr/>
            </a:pPr>
            <a:r>
              <a:rPr lang="pt-BR" altLang="ja-JP" smtClean="0">
                <a:latin typeface="Courier New" pitchFamily="49" charset="0"/>
                <a:ea typeface="HG丸ｺﾞｼｯｸM-PRO" pitchFamily="50" charset="-128"/>
                <a:cs typeface="Courier New" pitchFamily="49" charset="0"/>
              </a:rPr>
              <a:t>const uint32 end = code_.size();</a:t>
            </a:r>
          </a:p>
          <a:p>
            <a:pPr>
              <a:defRPr/>
            </a:pPr>
            <a:r>
              <a:rPr lang="pt-BR" altLang="ja-JP" smtClean="0">
                <a:latin typeface="Courier New" pitchFamily="49" charset="0"/>
                <a:ea typeface="HG丸ｺﾞｼｯｸM-PRO" pitchFamily="50" charset="-128"/>
                <a:cs typeface="Courier New" pitchFamily="49" charset="0"/>
              </a:rPr>
              <a:t>uint32 pc = 0;</a:t>
            </a:r>
          </a:p>
          <a:p>
            <a:pPr>
              <a:defRPr/>
            </a:pPr>
            <a:r>
              <a:rPr lang="pt-BR" altLang="ja-JP" smtClean="0">
                <a:latin typeface="Courier New" pitchFamily="49" charset="0"/>
                <a:ea typeface="HG丸ｺﾞｼｯｸM-PRO" pitchFamily="50" charset="-128"/>
                <a:cs typeface="Courier New" pitchFamily="49" charset="0"/>
              </a:rPr>
              <a:t>uint32 labelNum = 0;</a:t>
            </a:r>
          </a:p>
          <a:p>
            <a:pPr>
              <a:defRPr/>
            </a:pPr>
            <a:r>
              <a:rPr lang="pt-BR" altLang="ja-JP" smtClean="0">
                <a:latin typeface="Courier New" pitchFamily="49" charset="0"/>
                <a:ea typeface="HG丸ｺﾞｼｯｸM-PRO" pitchFamily="50" charset="-128"/>
                <a:cs typeface="Courier New" pitchFamily="49" charset="0"/>
              </a:rPr>
              <a:t>for (;;) {</a:t>
            </a:r>
          </a:p>
          <a:p>
            <a:pPr>
              <a:defRPr/>
            </a:pPr>
            <a:r>
              <a:rPr lang="pt-BR" altLang="ja-JP" smtClean="0">
                <a:latin typeface="Courier New" pitchFamily="49" charset="0"/>
                <a:ea typeface="HG丸ｺﾞｼｯｸM-PRO" pitchFamily="50" charset="-128"/>
                <a:cs typeface="Courier New" pitchFamily="49" charset="0"/>
              </a:rPr>
              <a:t>    uint32 x = code_[pc];</a:t>
            </a:r>
          </a:p>
          <a:p>
            <a:pPr>
              <a:defRPr/>
            </a:pPr>
            <a:r>
              <a:rPr lang="pt-BR" altLang="ja-JP" smtClean="0">
                <a:latin typeface="Courier New" pitchFamily="49" charset="0"/>
                <a:ea typeface="HG丸ｺﾞｼｯｸM-PRO" pitchFamily="50" charset="-128"/>
                <a:cs typeface="Courier New" pitchFamily="49" charset="0"/>
              </a:rPr>
              <a:t>    uint32 code, r, imm;</a:t>
            </a:r>
          </a:p>
          <a:p>
            <a:pPr>
              <a:defRPr/>
            </a:pPr>
            <a:r>
              <a:rPr lang="pt-BR" altLang="ja-JP" smtClean="0">
                <a:latin typeface="Courier New" pitchFamily="49" charset="0"/>
                <a:ea typeface="HG丸ｺﾞｼｯｸM-PRO" pitchFamily="50" charset="-128"/>
                <a:cs typeface="Courier New" pitchFamily="49" charset="0"/>
              </a:rPr>
              <a:t>    decode(code, r, imm, x);</a:t>
            </a:r>
          </a:p>
          <a:p>
            <a:pPr>
              <a:defRPr/>
            </a:pPr>
            <a:r>
              <a:rPr lang="pt-BR" altLang="ja-JP" smtClean="0">
                <a:latin typeface="Courier New" pitchFamily="49" charset="0"/>
                <a:ea typeface="HG丸ｺﾞｼｯｸM-PRO" pitchFamily="50" charset="-128"/>
                <a:cs typeface="Courier New" pitchFamily="49" charset="0"/>
              </a:rPr>
              <a:t>L(toStr(labelNum++));</a:t>
            </a:r>
          </a:p>
          <a:p>
            <a:pPr>
              <a:defRPr/>
            </a:pPr>
            <a:r>
              <a:rPr lang="ja-JP" altLang="en-US" smtClean="0">
                <a:latin typeface="Courier New" pitchFamily="49" charset="0"/>
                <a:ea typeface="HG丸ｺﾞｼｯｸM-PRO" pitchFamily="50" charset="-128"/>
                <a:cs typeface="Courier New" pitchFamily="49" charset="0"/>
              </a:rPr>
              <a:t>    </a:t>
            </a:r>
            <a:r>
              <a:rPr lang="pt-BR" altLang="ja-JP" smtClean="0">
                <a:latin typeface="Courier New" pitchFamily="49" charset="0"/>
                <a:ea typeface="HG丸ｺﾞｼｯｸM-PRO" pitchFamily="50" charset="-128"/>
                <a:cs typeface="Courier New" pitchFamily="49" charset="0"/>
              </a:rPr>
              <a:t>switch (code) {</a:t>
            </a:r>
          </a:p>
          <a:p>
            <a:pPr>
              <a:defRPr/>
            </a:pPr>
            <a:r>
              <a:rPr lang="ja-JP" altLang="en-US" smtClean="0">
                <a:latin typeface="Courier New" pitchFamily="49" charset="0"/>
                <a:ea typeface="HG丸ｺﾞｼｯｸM-PRO" pitchFamily="50" charset="-128"/>
                <a:cs typeface="Courier New" pitchFamily="49" charset="0"/>
              </a:rPr>
              <a:t>    </a:t>
            </a:r>
            <a:r>
              <a:rPr lang="pt-BR" altLang="ja-JP" smtClean="0">
                <a:latin typeface="Courier New" pitchFamily="49" charset="0"/>
                <a:ea typeface="HG丸ｺﾞｼｯｸM-PRO" pitchFamily="50" charset="-128"/>
                <a:cs typeface="Courier New" pitchFamily="49" charset="0"/>
              </a:rPr>
              <a:t>case LDI:</a:t>
            </a:r>
          </a:p>
          <a:p>
            <a:pPr>
              <a:defRPr/>
            </a:pPr>
            <a:r>
              <a:rPr lang="pt-BR" altLang="ja-JP" smtClean="0">
                <a:latin typeface="Courier New" pitchFamily="49" charset="0"/>
                <a:ea typeface="HG丸ｺﾞｼｯｸM-PRO" pitchFamily="50" charset="-128"/>
                <a:cs typeface="Courier New" pitchFamily="49" charset="0"/>
              </a:rPr>
              <a:t>    </a:t>
            </a:r>
            <a:r>
              <a:rPr lang="ja-JP" altLang="en-US" smtClean="0">
                <a:latin typeface="Courier New" pitchFamily="49" charset="0"/>
                <a:ea typeface="HG丸ｺﾞｼｯｸM-PRO" pitchFamily="50" charset="-128"/>
                <a:cs typeface="Courier New" pitchFamily="49" charset="0"/>
              </a:rPr>
              <a:t>    </a:t>
            </a:r>
            <a:r>
              <a:rPr lang="pt-BR" altLang="ja-JP" smtClean="0">
                <a:solidFill>
                  <a:srgbClr val="FF0000"/>
                </a:solidFill>
                <a:latin typeface="Courier New" pitchFamily="49" charset="0"/>
                <a:ea typeface="HG丸ｺﾞｼｯｸM-PRO" pitchFamily="50" charset="-128"/>
                <a:cs typeface="Courier New" pitchFamily="49" charset="0"/>
              </a:rPr>
              <a:t>mov(reg[r], imm);</a:t>
            </a:r>
          </a:p>
          <a:p>
            <a:pPr>
              <a:defRPr/>
            </a:pPr>
            <a:r>
              <a:rPr lang="pt-BR" altLang="ja-JP" smtClean="0">
                <a:latin typeface="Courier New" pitchFamily="49" charset="0"/>
                <a:ea typeface="HG丸ｺﾞｼｯｸM-PRO" pitchFamily="50" charset="-128"/>
                <a:cs typeface="Courier New" pitchFamily="49" charset="0"/>
              </a:rPr>
              <a:t>    </a:t>
            </a:r>
            <a:r>
              <a:rPr lang="ja-JP" altLang="en-US" smtClean="0">
                <a:latin typeface="Courier New" pitchFamily="49" charset="0"/>
                <a:ea typeface="HG丸ｺﾞｼｯｸM-PRO" pitchFamily="50" charset="-128"/>
                <a:cs typeface="Courier New" pitchFamily="49" charset="0"/>
              </a:rPr>
              <a:t>    </a:t>
            </a:r>
            <a:r>
              <a:rPr lang="pt-BR" altLang="ja-JP" smtClean="0">
                <a:latin typeface="Courier New" pitchFamily="49" charset="0"/>
                <a:ea typeface="HG丸ｺﾞｼｯｸM-PRO" pitchFamily="50" charset="-128"/>
                <a:cs typeface="Courier New" pitchFamily="49" charset="0"/>
              </a:rPr>
              <a:t>break;</a:t>
            </a:r>
          </a:p>
        </p:txBody>
      </p:sp>
      <p:sp>
        <p:nvSpPr>
          <p:cNvPr id="7" name="テキスト ボックス 6"/>
          <p:cNvSpPr txBox="1"/>
          <p:nvPr/>
        </p:nvSpPr>
        <p:spPr>
          <a:xfrm>
            <a:off x="6286512" y="1785926"/>
            <a:ext cx="2500330" cy="400110"/>
          </a:xfrm>
          <a:prstGeom prst="rect">
            <a:avLst/>
          </a:prstGeom>
          <a:solidFill>
            <a:schemeClr val="accent5"/>
          </a:solidFill>
          <a:ln w="19050" cap="rnd">
            <a:solidFill>
              <a:schemeClr val="tx2">
                <a:lumMod val="60000"/>
                <a:lumOff val="40000"/>
              </a:schemeClr>
            </a:solidFill>
          </a:ln>
        </p:spPr>
        <p:txBody>
          <a:bodyPr wrap="square">
            <a:spAutoFit/>
          </a:bodyPr>
          <a:lstStyle/>
          <a:p>
            <a:pPr>
              <a:defRPr/>
            </a:pPr>
            <a:r>
              <a:rPr lang="ja-JP" altLang="en-US" sz="2000" smtClean="0">
                <a:latin typeface="Courier New" pitchFamily="49" charset="0"/>
                <a:ea typeface="HG丸ｺﾞｼｯｸM-PRO" pitchFamily="50" charset="-128"/>
                <a:cs typeface="Courier New" pitchFamily="49" charset="0"/>
              </a:rPr>
              <a:t>レジスタの</a:t>
            </a:r>
            <a:r>
              <a:rPr lang="en-US" altLang="ja-JP" sz="2000" smtClean="0">
                <a:latin typeface="Courier New" pitchFamily="49" charset="0"/>
                <a:ea typeface="HG丸ｺﾞｼｯｸM-PRO" pitchFamily="50" charset="-128"/>
                <a:cs typeface="Courier New" pitchFamily="49" charset="0"/>
              </a:rPr>
              <a:t>alias</a:t>
            </a:r>
            <a:endParaRPr lang="ja-JP" altLang="en-US" sz="2000">
              <a:latin typeface="Courier New" pitchFamily="49" charset="0"/>
              <a:ea typeface="HG丸ｺﾞｼｯｸM-PRO" pitchFamily="50" charset="-128"/>
              <a:cs typeface="Courier New" pitchFamily="49" charset="0"/>
            </a:endParaRPr>
          </a:p>
        </p:txBody>
      </p:sp>
      <p:cxnSp>
        <p:nvCxnSpPr>
          <p:cNvPr id="8" name="直線矢印コネクタ 8"/>
          <p:cNvCxnSpPr/>
          <p:nvPr/>
        </p:nvCxnSpPr>
        <p:spPr>
          <a:xfrm rot="10800000" flipV="1">
            <a:off x="5072066" y="2000240"/>
            <a:ext cx="1214446" cy="59368"/>
          </a:xfrm>
          <a:prstGeom prst="curvedConnector3">
            <a:avLst>
              <a:gd name="adj1" fmla="val 5000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5786446" y="5429264"/>
            <a:ext cx="3357554" cy="400110"/>
          </a:xfrm>
          <a:prstGeom prst="rect">
            <a:avLst/>
          </a:prstGeom>
          <a:solidFill>
            <a:schemeClr val="accent5"/>
          </a:solidFill>
          <a:ln w="19050" cap="rnd">
            <a:solidFill>
              <a:schemeClr val="tx2">
                <a:lumMod val="60000"/>
                <a:lumOff val="40000"/>
              </a:schemeClr>
            </a:solidFill>
          </a:ln>
        </p:spPr>
        <p:txBody>
          <a:bodyPr wrap="square">
            <a:spAutoFit/>
          </a:bodyPr>
          <a:lstStyle/>
          <a:p>
            <a:pPr>
              <a:defRPr/>
            </a:pPr>
            <a:r>
              <a:rPr lang="ja-JP" altLang="en-US" sz="2000" smtClean="0">
                <a:latin typeface="Courier New" pitchFamily="49" charset="0"/>
                <a:ea typeface="HG丸ｺﾞｼｯｸM-PRO" pitchFamily="50" charset="-128"/>
                <a:cs typeface="Courier New" pitchFamily="49" charset="0"/>
              </a:rPr>
              <a:t>実際の</a:t>
            </a:r>
            <a:r>
              <a:rPr lang="en-US" altLang="ja-JP" sz="2000" smtClean="0">
                <a:latin typeface="Courier New" pitchFamily="49" charset="0"/>
                <a:ea typeface="HG丸ｺﾞｼｯｸM-PRO" pitchFamily="50" charset="-128"/>
                <a:cs typeface="Courier New" pitchFamily="49" charset="0"/>
              </a:rPr>
              <a:t>x86</a:t>
            </a:r>
            <a:r>
              <a:rPr lang="ja-JP" altLang="en-US" sz="2000" smtClean="0">
                <a:latin typeface="Courier New" pitchFamily="49" charset="0"/>
                <a:ea typeface="HG丸ｺﾞｼｯｸM-PRO" pitchFamily="50" charset="-128"/>
                <a:cs typeface="Courier New" pitchFamily="49" charset="0"/>
              </a:rPr>
              <a:t>のコードを記述</a:t>
            </a:r>
            <a:endParaRPr lang="ja-JP" altLang="en-US" sz="2000">
              <a:latin typeface="Courier New" pitchFamily="49" charset="0"/>
              <a:ea typeface="HG丸ｺﾞｼｯｸM-PRO" pitchFamily="50" charset="-128"/>
              <a:cs typeface="Courier New" pitchFamily="49" charset="0"/>
            </a:endParaRPr>
          </a:p>
        </p:txBody>
      </p:sp>
      <p:cxnSp>
        <p:nvCxnSpPr>
          <p:cNvPr id="12" name="直線矢印コネクタ 8"/>
          <p:cNvCxnSpPr/>
          <p:nvPr/>
        </p:nvCxnSpPr>
        <p:spPr>
          <a:xfrm rot="10800000" flipV="1">
            <a:off x="3929058" y="5643578"/>
            <a:ext cx="1857388" cy="785818"/>
          </a:xfrm>
          <a:prstGeom prst="curvedConnector3">
            <a:avLst>
              <a:gd name="adj1" fmla="val 5000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8"/>
          <p:cNvCxnSpPr/>
          <p:nvPr/>
        </p:nvCxnSpPr>
        <p:spPr>
          <a:xfrm rot="10800000">
            <a:off x="3214678" y="3286124"/>
            <a:ext cx="2571768" cy="2256368"/>
          </a:xfrm>
          <a:prstGeom prst="curvedConnector3">
            <a:avLst>
              <a:gd name="adj1" fmla="val 5000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生成された</a:t>
            </a:r>
            <a:r>
              <a:rPr kumimoji="1" lang="en-US" altLang="ja-JP" smtClean="0"/>
              <a:t>x86</a:t>
            </a:r>
            <a:r>
              <a:rPr kumimoji="1" lang="ja-JP" altLang="en-US" smtClean="0"/>
              <a:t>コード</a:t>
            </a:r>
            <a:r>
              <a:rPr kumimoji="1" lang="en-US" altLang="ja-JP" smtClean="0"/>
              <a:t>(</a:t>
            </a:r>
            <a:r>
              <a:rPr kumimoji="1" lang="ja-JP" altLang="en-US" smtClean="0"/>
              <a:t>その</a:t>
            </a:r>
            <a:r>
              <a:rPr kumimoji="1" lang="en-US" altLang="ja-JP" smtClean="0"/>
              <a:t>1)</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メモリアクセスが多い</a:t>
            </a:r>
            <a:r>
              <a:rPr kumimoji="1" lang="en-US" altLang="ja-JP" smtClean="0"/>
              <a:t>(</a:t>
            </a:r>
            <a:r>
              <a:rPr kumimoji="1" lang="ja-JP" altLang="en-US" smtClean="0"/>
              <a:t>当然</a:t>
            </a:r>
            <a:r>
              <a:rPr kumimoji="1" lang="en-US" altLang="ja-JP" smtClean="0"/>
              <a:t>)</a:t>
            </a:r>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37</a:t>
            </a:fld>
            <a:r>
              <a:rPr lang="en-US" altLang="ja-JP" smtClean="0"/>
              <a:t>/40</a:t>
            </a:r>
            <a:endParaRPr lang="en-US" altLang="ja-JP"/>
          </a:p>
        </p:txBody>
      </p:sp>
      <p:sp>
        <p:nvSpPr>
          <p:cNvPr id="6" name="テキスト ボックス 5"/>
          <p:cNvSpPr txBox="1"/>
          <p:nvPr/>
        </p:nvSpPr>
        <p:spPr>
          <a:xfrm>
            <a:off x="500034" y="1643050"/>
            <a:ext cx="4320413" cy="4801314"/>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pt-BR" altLang="ja-JP" smtClean="0">
                <a:latin typeface="Courier New" pitchFamily="49" charset="0"/>
                <a:ea typeface="HG丸ｺﾞｼｯｸM-PRO" pitchFamily="50" charset="-128"/>
                <a:cs typeface="Courier New" pitchFamily="49" charset="0"/>
              </a:rPr>
              <a:t> xor   esi,esi </a:t>
            </a:r>
          </a:p>
          <a:p>
            <a:pPr>
              <a:defRPr/>
            </a:pPr>
            <a:r>
              <a:rPr lang="pt-BR" altLang="ja-JP" smtClean="0">
                <a:latin typeface="Courier New" pitchFamily="49" charset="0"/>
                <a:ea typeface="HG丸ｺﾞｼｯｸM-PRO" pitchFamily="50" charset="-128"/>
                <a:cs typeface="Courier New" pitchFamily="49" charset="0"/>
              </a:rPr>
              <a:t>  xor   edi,edi </a:t>
            </a:r>
          </a:p>
          <a:p>
            <a:pPr>
              <a:defRPr/>
            </a:pPr>
            <a:r>
              <a:rPr lang="pt-BR" altLang="ja-JP" smtClean="0">
                <a:latin typeface="Courier New" pitchFamily="49" charset="0"/>
                <a:ea typeface="HG丸ｺﾞｼｯｸM-PRO" pitchFamily="50" charset="-128"/>
                <a:cs typeface="Courier New" pitchFamily="49" charset="0"/>
              </a:rPr>
              <a:t>  mov   ebx,0EFF20h </a:t>
            </a:r>
          </a:p>
          <a:p>
            <a:pPr>
              <a:defRPr/>
            </a:pPr>
            <a:r>
              <a:rPr lang="pt-BR" altLang="ja-JP" smtClean="0">
                <a:latin typeface="Courier New" pitchFamily="49" charset="0"/>
                <a:ea typeface="HG丸ｺﾞｼｯｸM-PRO" pitchFamily="50" charset="-128"/>
                <a:cs typeface="Courier New" pitchFamily="49" charset="0"/>
              </a:rPr>
              <a:t>  mov   esi,1 </a:t>
            </a:r>
          </a:p>
          <a:p>
            <a:pPr>
              <a:defRPr/>
            </a:pPr>
            <a:r>
              <a:rPr lang="pt-BR" altLang="ja-JP" smtClean="0">
                <a:latin typeface="Courier New" pitchFamily="49" charset="0"/>
                <a:ea typeface="HG丸ｺﾞｼｯｸM-PRO" pitchFamily="50" charset="-128"/>
                <a:cs typeface="Courier New" pitchFamily="49" charset="0"/>
              </a:rPr>
              <a:t>  mov   dword ptr [ebx],esi </a:t>
            </a:r>
          </a:p>
          <a:p>
            <a:pPr>
              <a:defRPr/>
            </a:pPr>
            <a:r>
              <a:rPr lang="pt-BR" altLang="ja-JP" smtClean="0">
                <a:latin typeface="Courier New" pitchFamily="49" charset="0"/>
                <a:ea typeface="HG丸ｺﾞｼｯｸM-PRO" pitchFamily="50" charset="-128"/>
                <a:cs typeface="Courier New" pitchFamily="49" charset="0"/>
              </a:rPr>
              <a:t>  mov   edi,2710h </a:t>
            </a:r>
          </a:p>
          <a:p>
            <a:pPr>
              <a:defRPr/>
            </a:pPr>
            <a:r>
              <a:rPr lang="pt-BR" altLang="ja-JP" smtClean="0">
                <a:latin typeface="Courier New" pitchFamily="49" charset="0"/>
                <a:ea typeface="HG丸ｺﾞｼｯｸM-PRO" pitchFamily="50" charset="-128"/>
                <a:cs typeface="Courier New" pitchFamily="49" charset="0"/>
              </a:rPr>
              <a:t>  mov   dword ptr [ebx+8],edi </a:t>
            </a:r>
          </a:p>
          <a:p>
            <a:pPr>
              <a:defRPr/>
            </a:pPr>
            <a:r>
              <a:rPr lang="pt-BR" altLang="ja-JP" smtClean="0">
                <a:latin typeface="Courier New" pitchFamily="49" charset="0"/>
                <a:ea typeface="HG丸ｺﾞｼｯｸM-PRO" pitchFamily="50" charset="-128"/>
                <a:cs typeface="Courier New" pitchFamily="49" charset="0"/>
              </a:rPr>
              <a:t>.lp:</a:t>
            </a:r>
          </a:p>
          <a:p>
            <a:pPr>
              <a:defRPr/>
            </a:pPr>
            <a:r>
              <a:rPr lang="pt-BR" altLang="ja-JP" smtClean="0">
                <a:latin typeface="Courier New" pitchFamily="49" charset="0"/>
                <a:ea typeface="HG丸ｺﾞｼｯｸM-PRO" pitchFamily="50" charset="-128"/>
                <a:cs typeface="Courier New" pitchFamily="49" charset="0"/>
              </a:rPr>
              <a:t>  mov   dword ptr [ebx+4],esi </a:t>
            </a:r>
          </a:p>
          <a:p>
            <a:pPr>
              <a:defRPr/>
            </a:pPr>
            <a:r>
              <a:rPr lang="pt-BR" altLang="ja-JP" smtClean="0">
                <a:latin typeface="Courier New" pitchFamily="49" charset="0"/>
                <a:ea typeface="HG丸ｺﾞｼｯｸM-PRO" pitchFamily="50" charset="-128"/>
                <a:cs typeface="Courier New" pitchFamily="49" charset="0"/>
              </a:rPr>
              <a:t>  add   esi,dword ptr [ebx] </a:t>
            </a:r>
          </a:p>
          <a:p>
            <a:pPr>
              <a:defRPr/>
            </a:pPr>
            <a:r>
              <a:rPr lang="pt-BR" altLang="ja-JP" smtClean="0">
                <a:latin typeface="Courier New" pitchFamily="49" charset="0"/>
                <a:ea typeface="HG丸ｺﾞｼｯｸM-PRO" pitchFamily="50" charset="-128"/>
                <a:cs typeface="Courier New" pitchFamily="49" charset="0"/>
              </a:rPr>
              <a:t>  mov   edi,dword ptr [ebx+4] </a:t>
            </a:r>
          </a:p>
          <a:p>
            <a:pPr>
              <a:defRPr/>
            </a:pPr>
            <a:r>
              <a:rPr lang="pt-BR" altLang="ja-JP" smtClean="0">
                <a:latin typeface="Courier New" pitchFamily="49" charset="0"/>
                <a:ea typeface="HG丸ｺﾞｼｯｸM-PRO" pitchFamily="50" charset="-128"/>
                <a:cs typeface="Courier New" pitchFamily="49" charset="0"/>
              </a:rPr>
              <a:t>  mov   dword ptr [ebx],edi </a:t>
            </a:r>
          </a:p>
          <a:p>
            <a:pPr>
              <a:defRPr/>
            </a:pPr>
            <a:r>
              <a:rPr lang="pt-BR" altLang="ja-JP" smtClean="0">
                <a:latin typeface="Courier New" pitchFamily="49" charset="0"/>
                <a:ea typeface="HG丸ｺﾞｼｯｸM-PRO" pitchFamily="50" charset="-128"/>
                <a:cs typeface="Courier New" pitchFamily="49" charset="0"/>
              </a:rPr>
              <a:t>  mov   edi,dword ptr [ebx+8] </a:t>
            </a:r>
          </a:p>
          <a:p>
            <a:pPr>
              <a:defRPr/>
            </a:pPr>
            <a:r>
              <a:rPr lang="pt-BR" altLang="ja-JP" smtClean="0">
                <a:latin typeface="Courier New" pitchFamily="49" charset="0"/>
                <a:ea typeface="HG丸ｺﾞｼｯｸM-PRO" pitchFamily="50" charset="-128"/>
                <a:cs typeface="Courier New" pitchFamily="49" charset="0"/>
              </a:rPr>
              <a:t>  sub   edi,1 </a:t>
            </a:r>
          </a:p>
          <a:p>
            <a:pPr>
              <a:defRPr/>
            </a:pPr>
            <a:r>
              <a:rPr lang="pt-BR" altLang="ja-JP" smtClean="0">
                <a:latin typeface="Courier New" pitchFamily="49" charset="0"/>
                <a:ea typeface="HG丸ｺﾞｼｯｸM-PRO" pitchFamily="50" charset="-128"/>
                <a:cs typeface="Courier New" pitchFamily="49" charset="0"/>
              </a:rPr>
              <a:t>  mov   dword ptr [ebx+8],edi </a:t>
            </a:r>
          </a:p>
          <a:p>
            <a:pPr>
              <a:defRPr/>
            </a:pPr>
            <a:r>
              <a:rPr lang="pt-BR" altLang="ja-JP" smtClean="0">
                <a:latin typeface="Courier New" pitchFamily="49" charset="0"/>
                <a:ea typeface="HG丸ｺﾞｼｯｸM-PRO" pitchFamily="50" charset="-128"/>
                <a:cs typeface="Courier New" pitchFamily="49" charset="0"/>
              </a:rPr>
              <a:t>  test  edi,edi </a:t>
            </a:r>
          </a:p>
          <a:p>
            <a:pPr>
              <a:defRPr/>
            </a:pPr>
            <a:r>
              <a:rPr lang="pt-BR" altLang="ja-JP" smtClean="0">
                <a:latin typeface="Courier New" pitchFamily="49" charset="0"/>
                <a:ea typeface="HG丸ｺﾞｼｯｸM-PRO" pitchFamily="50" charset="-128"/>
                <a:cs typeface="Courier New" pitchFamily="49" charset="0"/>
              </a:rPr>
              <a:t>  jne   .lp</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リコンパイラの改良</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mem[0], mem[1],</a:t>
            </a:r>
            <a:r>
              <a:rPr kumimoji="1" lang="en-US" altLang="ja-JP" baseline="0" smtClean="0"/>
              <a:t> mem[2]</a:t>
            </a:r>
            <a:r>
              <a:rPr kumimoji="1" lang="ja-JP" altLang="en-US" baseline="0" smtClean="0"/>
              <a:t>をレジスタにする</a:t>
            </a:r>
            <a:endParaRPr kumimoji="1" lang="en-US" altLang="ja-JP" baseline="0" smtClean="0"/>
          </a:p>
          <a:p>
            <a:pPr lvl="1"/>
            <a:r>
              <a:rPr lang="ja-JP" altLang="en-US" smtClean="0"/>
              <a:t>修正箇所</a:t>
            </a:r>
            <a:endParaRPr lang="en-US" altLang="ja-JP" smtClean="0"/>
          </a:p>
          <a:p>
            <a:pPr lvl="2"/>
            <a:r>
              <a:rPr kumimoji="1" lang="en-US" altLang="ja-JP" smtClean="0"/>
              <a:t>imm</a:t>
            </a:r>
            <a:r>
              <a:rPr kumimoji="1" lang="ja-JP" altLang="en-US" smtClean="0"/>
              <a:t>が</a:t>
            </a:r>
            <a:r>
              <a:rPr kumimoji="1" lang="en-US" altLang="ja-JP" smtClean="0"/>
              <a:t>0, 1, 2</a:t>
            </a:r>
            <a:r>
              <a:rPr kumimoji="1" lang="ja-JP" altLang="en-US" smtClean="0"/>
              <a:t>の時のみメモリではなくレジスタ参照</a:t>
            </a:r>
            <a:endParaRPr kumimoji="1" lang="ja-JP" altLang="en-US"/>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38</a:t>
            </a:fld>
            <a:r>
              <a:rPr lang="en-US" altLang="ja-JP" smtClean="0"/>
              <a:t>/40</a:t>
            </a:r>
            <a:endParaRPr lang="en-US" altLang="ja-JP"/>
          </a:p>
        </p:txBody>
      </p:sp>
      <p:sp>
        <p:nvSpPr>
          <p:cNvPr id="6" name="テキスト ボックス 5"/>
          <p:cNvSpPr txBox="1"/>
          <p:nvPr/>
        </p:nvSpPr>
        <p:spPr>
          <a:xfrm>
            <a:off x="785786" y="2571744"/>
            <a:ext cx="6526146" cy="3416320"/>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pt-BR" altLang="ja-JP" smtClean="0">
                <a:latin typeface="Courier New" pitchFamily="49" charset="0"/>
                <a:ea typeface="HG丸ｺﾞｼｯｸM-PRO" pitchFamily="50" charset="-128"/>
                <a:cs typeface="Courier New" pitchFamily="49" charset="0"/>
              </a:rPr>
              <a:t>const Reg32 memTbl[] = { eax, ecx, edx };</a:t>
            </a:r>
          </a:p>
          <a:p>
            <a:pPr>
              <a:defRPr/>
            </a:pPr>
            <a:r>
              <a:rPr lang="pt-BR" altLang="ja-JP" smtClean="0">
                <a:latin typeface="Courier New" pitchFamily="49" charset="0"/>
                <a:ea typeface="HG丸ｺﾞｼｯｸM-PRO" pitchFamily="50" charset="-128"/>
                <a:cs typeface="Courier New" pitchFamily="49" charset="0"/>
              </a:rPr>
              <a:t>const size_t memTblNum = NUM_OF_ARRAY(memTbl);</a:t>
            </a:r>
          </a:p>
          <a:p>
            <a:pPr>
              <a:defRPr/>
            </a:pPr>
            <a:r>
              <a:rPr lang="pt-BR" altLang="ja-JP" smtClean="0">
                <a:latin typeface="Courier New" pitchFamily="49" charset="0"/>
                <a:ea typeface="HG丸ｺﾞｼｯｸM-PRO" pitchFamily="50" charset="-128"/>
                <a:cs typeface="Courier New" pitchFamily="49" charset="0"/>
              </a:rPr>
              <a:t>for (size_t i = 0; i &lt; memTblNum; i++) {</a:t>
            </a:r>
          </a:p>
          <a:p>
            <a:pPr>
              <a:defRPr/>
            </a:pPr>
            <a:r>
              <a:rPr lang="pt-BR" altLang="ja-JP" smtClean="0">
                <a:latin typeface="Courier New" pitchFamily="49" charset="0"/>
                <a:ea typeface="HG丸ｺﾞｼｯｸM-PRO" pitchFamily="50" charset="-128"/>
                <a:cs typeface="Courier New" pitchFamily="49" charset="0"/>
              </a:rPr>
              <a:t>    xor(memTbl[i], memTbl[i]);</a:t>
            </a:r>
          </a:p>
          <a:p>
            <a:pPr>
              <a:defRPr/>
            </a:pPr>
            <a:r>
              <a:rPr lang="pt-BR" altLang="ja-JP" smtClean="0">
                <a:latin typeface="Courier New" pitchFamily="49" charset="0"/>
                <a:ea typeface="HG丸ｺﾞｼｯｸM-PRO" pitchFamily="50" charset="-128"/>
                <a:cs typeface="Courier New" pitchFamily="49" charset="0"/>
              </a:rPr>
              <a:t>}</a:t>
            </a:r>
          </a:p>
          <a:p>
            <a:pPr>
              <a:defRPr/>
            </a:pPr>
            <a:endParaRPr lang="pt-BR" altLang="ja-JP" smtClean="0">
              <a:latin typeface="Courier New" pitchFamily="49" charset="0"/>
              <a:ea typeface="HG丸ｺﾞｼｯｸM-PRO" pitchFamily="50" charset="-128"/>
              <a:cs typeface="Courier New" pitchFamily="49" charset="0"/>
            </a:endParaRPr>
          </a:p>
          <a:p>
            <a:pPr>
              <a:defRPr/>
            </a:pPr>
            <a:r>
              <a:rPr lang="pt-BR" altLang="ja-JP" smtClean="0">
                <a:latin typeface="Courier New" pitchFamily="49" charset="0"/>
                <a:ea typeface="HG丸ｺﾞｼｯｸM-PRO" pitchFamily="50" charset="-128"/>
                <a:cs typeface="Courier New" pitchFamily="49" charset="0"/>
              </a:rPr>
              <a:t>case ADD:</a:t>
            </a:r>
          </a:p>
          <a:p>
            <a:pPr>
              <a:defRPr/>
            </a:pPr>
            <a:r>
              <a:rPr lang="pt-BR" altLang="ja-JP" smtClean="0">
                <a:latin typeface="Courier New" pitchFamily="49" charset="0"/>
                <a:ea typeface="HG丸ｺﾞｼｯｸM-PRO" pitchFamily="50" charset="-128"/>
                <a:cs typeface="Courier New" pitchFamily="49" charset="0"/>
              </a:rPr>
              <a:t>    </a:t>
            </a:r>
            <a:r>
              <a:rPr lang="pt-BR" altLang="ja-JP" smtClean="0">
                <a:solidFill>
                  <a:srgbClr val="FF0000"/>
                </a:solidFill>
                <a:latin typeface="Courier New" pitchFamily="49" charset="0"/>
                <a:ea typeface="HG丸ｺﾞｼｯｸM-PRO" pitchFamily="50" charset="-128"/>
                <a:cs typeface="Courier New" pitchFamily="49" charset="0"/>
              </a:rPr>
              <a:t>if (imm &lt; memTblNum) {</a:t>
            </a:r>
          </a:p>
          <a:p>
            <a:pPr>
              <a:defRPr/>
            </a:pPr>
            <a:r>
              <a:rPr lang="pt-BR" altLang="ja-JP" smtClean="0">
                <a:solidFill>
                  <a:srgbClr val="FF0000"/>
                </a:solidFill>
                <a:latin typeface="Courier New" pitchFamily="49" charset="0"/>
                <a:ea typeface="HG丸ｺﾞｼｯｸM-PRO" pitchFamily="50" charset="-128"/>
                <a:cs typeface="Courier New" pitchFamily="49" charset="0"/>
              </a:rPr>
              <a:t>        add(reg[r], memTbl[imm]);</a:t>
            </a:r>
          </a:p>
          <a:p>
            <a:pPr>
              <a:defRPr/>
            </a:pPr>
            <a:r>
              <a:rPr lang="pt-BR" altLang="ja-JP" smtClean="0">
                <a:solidFill>
                  <a:srgbClr val="FF0000"/>
                </a:solidFill>
                <a:latin typeface="Courier New" pitchFamily="49" charset="0"/>
                <a:ea typeface="HG丸ｺﾞｼｯｸM-PRO" pitchFamily="50" charset="-128"/>
                <a:cs typeface="Courier New" pitchFamily="49" charset="0"/>
              </a:rPr>
              <a:t>    } else {</a:t>
            </a:r>
          </a:p>
          <a:p>
            <a:pPr>
              <a:defRPr/>
            </a:pPr>
            <a:r>
              <a:rPr lang="pt-BR" altLang="ja-JP" smtClean="0">
                <a:latin typeface="Courier New" pitchFamily="49" charset="0"/>
                <a:ea typeface="HG丸ｺﾞｼｯｸM-PRO" pitchFamily="50" charset="-128"/>
                <a:cs typeface="Courier New" pitchFamily="49" charset="0"/>
              </a:rPr>
              <a:t>        add(reg[r], ptr [mem + imm * 4]);</a:t>
            </a:r>
          </a:p>
          <a:p>
            <a:pPr>
              <a:defRPr/>
            </a:pPr>
            <a:r>
              <a:rPr lang="pt-BR" altLang="ja-JP" smtClean="0">
                <a:latin typeface="Courier New" pitchFamily="49" charset="0"/>
                <a:ea typeface="HG丸ｺﾞｼｯｸM-PRO" pitchFamily="50" charset="-128"/>
                <a:cs typeface="Courier New" pitchFamily="49" charset="0"/>
              </a:rPr>
              <a:t>    }</a:t>
            </a:r>
          </a:p>
        </p:txBody>
      </p:sp>
      <p:sp>
        <p:nvSpPr>
          <p:cNvPr id="7" name="テキスト ボックス 6"/>
          <p:cNvSpPr txBox="1"/>
          <p:nvPr/>
        </p:nvSpPr>
        <p:spPr>
          <a:xfrm>
            <a:off x="6572264" y="2071678"/>
            <a:ext cx="2143140" cy="646331"/>
          </a:xfrm>
          <a:prstGeom prst="rect">
            <a:avLst/>
          </a:prstGeom>
          <a:solidFill>
            <a:schemeClr val="accent5"/>
          </a:solidFill>
          <a:ln w="19050" cap="rnd">
            <a:solidFill>
              <a:schemeClr val="tx2">
                <a:lumMod val="60000"/>
                <a:lumOff val="40000"/>
              </a:schemeClr>
            </a:solidFill>
          </a:ln>
        </p:spPr>
        <p:txBody>
          <a:bodyPr wrap="square">
            <a:spAutoFit/>
          </a:bodyPr>
          <a:lstStyle/>
          <a:p>
            <a:pPr>
              <a:defRPr/>
            </a:pPr>
            <a:r>
              <a:rPr lang="ja-JP" altLang="en-US" smtClean="0">
                <a:latin typeface="Courier New" pitchFamily="49" charset="0"/>
                <a:ea typeface="HG丸ｺﾞｼｯｸM-PRO" pitchFamily="50" charset="-128"/>
                <a:cs typeface="Courier New" pitchFamily="49" charset="0"/>
              </a:rPr>
              <a:t>メモリの変わりに使うレジスタ</a:t>
            </a:r>
            <a:endParaRPr lang="ja-JP" altLang="en-US">
              <a:latin typeface="Courier New" pitchFamily="49" charset="0"/>
              <a:ea typeface="HG丸ｺﾞｼｯｸM-PRO" pitchFamily="50" charset="-128"/>
              <a:cs typeface="Courier New" pitchFamily="49" charset="0"/>
            </a:endParaRPr>
          </a:p>
        </p:txBody>
      </p:sp>
      <p:cxnSp>
        <p:nvCxnSpPr>
          <p:cNvPr id="8" name="直線矢印コネクタ 8"/>
          <p:cNvCxnSpPr/>
          <p:nvPr/>
        </p:nvCxnSpPr>
        <p:spPr>
          <a:xfrm rot="10800000" flipV="1">
            <a:off x="5000628" y="2357430"/>
            <a:ext cx="1500198" cy="285752"/>
          </a:xfrm>
          <a:prstGeom prst="curvedConnector3">
            <a:avLst>
              <a:gd name="adj1" fmla="val 99612"/>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生成された</a:t>
            </a:r>
            <a:r>
              <a:rPr kumimoji="1" lang="en-US" altLang="ja-JP" smtClean="0"/>
              <a:t>x86</a:t>
            </a:r>
            <a:r>
              <a:rPr kumimoji="1" lang="ja-JP" altLang="en-US" smtClean="0"/>
              <a:t>コード</a:t>
            </a:r>
            <a:r>
              <a:rPr kumimoji="1" lang="en-US" altLang="ja-JP" smtClean="0"/>
              <a:t>(</a:t>
            </a:r>
            <a:r>
              <a:rPr kumimoji="1" lang="ja-JP" altLang="en-US" smtClean="0"/>
              <a:t>その</a:t>
            </a:r>
            <a:r>
              <a:rPr kumimoji="1" lang="en-US" altLang="ja-JP" smtClean="0"/>
              <a:t>2)</a:t>
            </a:r>
            <a:endParaRPr kumimoji="1" lang="ja-JP" altLang="en-US"/>
          </a:p>
        </p:txBody>
      </p:sp>
      <p:sp>
        <p:nvSpPr>
          <p:cNvPr id="3" name="コンテンツ プレースホルダ 2"/>
          <p:cNvSpPr>
            <a:spLocks noGrp="1"/>
          </p:cNvSpPr>
          <p:nvPr>
            <p:ph idx="1"/>
          </p:nvPr>
        </p:nvSpPr>
        <p:spPr/>
        <p:txBody>
          <a:bodyPr/>
          <a:lstStyle/>
          <a:p>
            <a:r>
              <a:rPr lang="ja-JP" altLang="en-US" smtClean="0"/>
              <a:t>メモリアクセスを減らせた</a:t>
            </a:r>
            <a:endParaRPr kumimoji="1" lang="en-US" altLang="ja-JP" smtClean="0"/>
          </a:p>
          <a:p>
            <a:pPr>
              <a:buNone/>
            </a:pPr>
            <a:r>
              <a:rPr lang="en-US" altLang="ja-JP" smtClean="0"/>
              <a:t>             </a:t>
            </a:r>
            <a:r>
              <a:rPr lang="ja-JP" altLang="en-US" smtClean="0"/>
              <a:t>改良前                                     改良後</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39</a:t>
            </a:fld>
            <a:r>
              <a:rPr lang="en-US" altLang="ja-JP" smtClean="0"/>
              <a:t>/40</a:t>
            </a:r>
            <a:endParaRPr lang="en-US" altLang="ja-JP"/>
          </a:p>
        </p:txBody>
      </p:sp>
      <p:sp>
        <p:nvSpPr>
          <p:cNvPr id="6" name="テキスト ボックス 5"/>
          <p:cNvSpPr txBox="1"/>
          <p:nvPr/>
        </p:nvSpPr>
        <p:spPr>
          <a:xfrm>
            <a:off x="285720" y="1924000"/>
            <a:ext cx="4320413" cy="2862322"/>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pt-BR" altLang="ja-JP" smtClean="0">
                <a:latin typeface="Courier New" pitchFamily="49" charset="0"/>
                <a:ea typeface="HG丸ｺﾞｼｯｸM-PRO" pitchFamily="50" charset="-128"/>
                <a:cs typeface="Courier New" pitchFamily="49" charset="0"/>
              </a:rPr>
              <a:t>.lp:</a:t>
            </a:r>
          </a:p>
          <a:p>
            <a:pPr>
              <a:defRPr/>
            </a:pPr>
            <a:r>
              <a:rPr lang="pt-BR" altLang="ja-JP" smtClean="0">
                <a:latin typeface="Courier New" pitchFamily="49" charset="0"/>
                <a:ea typeface="HG丸ｺﾞｼｯｸM-PRO" pitchFamily="50" charset="-128"/>
                <a:cs typeface="Courier New" pitchFamily="49" charset="0"/>
              </a:rPr>
              <a:t>  mov   dword ptr [ebx+4],esi </a:t>
            </a:r>
          </a:p>
          <a:p>
            <a:pPr>
              <a:defRPr/>
            </a:pPr>
            <a:r>
              <a:rPr lang="pt-BR" altLang="ja-JP" smtClean="0">
                <a:latin typeface="Courier New" pitchFamily="49" charset="0"/>
                <a:ea typeface="HG丸ｺﾞｼｯｸM-PRO" pitchFamily="50" charset="-128"/>
                <a:cs typeface="Courier New" pitchFamily="49" charset="0"/>
              </a:rPr>
              <a:t>  add   esi,dword ptr [ebx] </a:t>
            </a:r>
          </a:p>
          <a:p>
            <a:pPr>
              <a:defRPr/>
            </a:pPr>
            <a:r>
              <a:rPr lang="pt-BR" altLang="ja-JP" smtClean="0">
                <a:latin typeface="Courier New" pitchFamily="49" charset="0"/>
                <a:ea typeface="HG丸ｺﾞｼｯｸM-PRO" pitchFamily="50" charset="-128"/>
                <a:cs typeface="Courier New" pitchFamily="49" charset="0"/>
              </a:rPr>
              <a:t>  mov   edi,dword ptr [ebx+4] </a:t>
            </a:r>
          </a:p>
          <a:p>
            <a:pPr>
              <a:defRPr/>
            </a:pPr>
            <a:r>
              <a:rPr lang="pt-BR" altLang="ja-JP" smtClean="0">
                <a:latin typeface="Courier New" pitchFamily="49" charset="0"/>
                <a:ea typeface="HG丸ｺﾞｼｯｸM-PRO" pitchFamily="50" charset="-128"/>
                <a:cs typeface="Courier New" pitchFamily="49" charset="0"/>
              </a:rPr>
              <a:t>  mov   dword ptr [ebx],edi </a:t>
            </a:r>
          </a:p>
          <a:p>
            <a:pPr>
              <a:defRPr/>
            </a:pPr>
            <a:r>
              <a:rPr lang="pt-BR" altLang="ja-JP" smtClean="0">
                <a:latin typeface="Courier New" pitchFamily="49" charset="0"/>
                <a:ea typeface="HG丸ｺﾞｼｯｸM-PRO" pitchFamily="50" charset="-128"/>
                <a:cs typeface="Courier New" pitchFamily="49" charset="0"/>
              </a:rPr>
              <a:t>  mov   edi,dword ptr [ebx+8] </a:t>
            </a:r>
          </a:p>
          <a:p>
            <a:pPr>
              <a:defRPr/>
            </a:pPr>
            <a:r>
              <a:rPr lang="pt-BR" altLang="ja-JP" smtClean="0">
                <a:latin typeface="Courier New" pitchFamily="49" charset="0"/>
                <a:ea typeface="HG丸ｺﾞｼｯｸM-PRO" pitchFamily="50" charset="-128"/>
                <a:cs typeface="Courier New" pitchFamily="49" charset="0"/>
              </a:rPr>
              <a:t>  sub   edi,1 </a:t>
            </a:r>
          </a:p>
          <a:p>
            <a:pPr>
              <a:defRPr/>
            </a:pPr>
            <a:r>
              <a:rPr lang="pt-BR" altLang="ja-JP" smtClean="0">
                <a:latin typeface="Courier New" pitchFamily="49" charset="0"/>
                <a:ea typeface="HG丸ｺﾞｼｯｸM-PRO" pitchFamily="50" charset="-128"/>
                <a:cs typeface="Courier New" pitchFamily="49" charset="0"/>
              </a:rPr>
              <a:t>  mov   dword ptr [ebx+8],edi </a:t>
            </a:r>
          </a:p>
          <a:p>
            <a:pPr>
              <a:defRPr/>
            </a:pPr>
            <a:r>
              <a:rPr lang="pt-BR" altLang="ja-JP" smtClean="0">
                <a:latin typeface="Courier New" pitchFamily="49" charset="0"/>
                <a:ea typeface="HG丸ｺﾞｼｯｸM-PRO" pitchFamily="50" charset="-128"/>
                <a:cs typeface="Courier New" pitchFamily="49" charset="0"/>
              </a:rPr>
              <a:t>  test  edi,edi </a:t>
            </a:r>
          </a:p>
          <a:p>
            <a:pPr>
              <a:defRPr/>
            </a:pPr>
            <a:r>
              <a:rPr lang="pt-BR" altLang="ja-JP" smtClean="0">
                <a:latin typeface="Courier New" pitchFamily="49" charset="0"/>
                <a:ea typeface="HG丸ｺﾞｼｯｸM-PRO" pitchFamily="50" charset="-128"/>
                <a:cs typeface="Courier New" pitchFamily="49" charset="0"/>
              </a:rPr>
              <a:t>  jne   .lp</a:t>
            </a:r>
          </a:p>
        </p:txBody>
      </p:sp>
      <p:sp>
        <p:nvSpPr>
          <p:cNvPr id="7" name="テキスト ボックス 6"/>
          <p:cNvSpPr txBox="1"/>
          <p:nvPr/>
        </p:nvSpPr>
        <p:spPr>
          <a:xfrm>
            <a:off x="6330024" y="1924000"/>
            <a:ext cx="2528256" cy="2862322"/>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pt-BR" altLang="ja-JP" smtClean="0">
                <a:latin typeface="Courier New" pitchFamily="49" charset="0"/>
                <a:ea typeface="HG丸ｺﾞｼｯｸM-PRO" pitchFamily="50" charset="-128"/>
                <a:cs typeface="Courier New" pitchFamily="49" charset="0"/>
              </a:rPr>
              <a:t>.lp:</a:t>
            </a:r>
          </a:p>
          <a:p>
            <a:pPr>
              <a:defRPr/>
            </a:pPr>
            <a:r>
              <a:rPr lang="pt-BR" altLang="ja-JP" smtClean="0">
                <a:latin typeface="Courier New" pitchFamily="49" charset="0"/>
                <a:ea typeface="HG丸ｺﾞｼｯｸM-PRO" pitchFamily="50" charset="-128"/>
                <a:cs typeface="Courier New" pitchFamily="49" charset="0"/>
              </a:rPr>
              <a:t>   mov   ecx,esi </a:t>
            </a:r>
          </a:p>
          <a:p>
            <a:pPr>
              <a:defRPr/>
            </a:pPr>
            <a:r>
              <a:rPr lang="pt-BR" altLang="ja-JP" smtClean="0">
                <a:latin typeface="Courier New" pitchFamily="49" charset="0"/>
                <a:ea typeface="HG丸ｺﾞｼｯｸM-PRO" pitchFamily="50" charset="-128"/>
                <a:cs typeface="Courier New" pitchFamily="49" charset="0"/>
              </a:rPr>
              <a:t>   add   esi,eax </a:t>
            </a:r>
          </a:p>
          <a:p>
            <a:pPr>
              <a:defRPr/>
            </a:pPr>
            <a:r>
              <a:rPr lang="pt-BR" altLang="ja-JP" smtClean="0">
                <a:latin typeface="Courier New" pitchFamily="49" charset="0"/>
                <a:ea typeface="HG丸ｺﾞｼｯｸM-PRO" pitchFamily="50" charset="-128"/>
                <a:cs typeface="Courier New" pitchFamily="49" charset="0"/>
              </a:rPr>
              <a:t>   mov   edi,ecx </a:t>
            </a:r>
          </a:p>
          <a:p>
            <a:pPr>
              <a:defRPr/>
            </a:pPr>
            <a:r>
              <a:rPr lang="pt-BR" altLang="ja-JP" smtClean="0">
                <a:latin typeface="Courier New" pitchFamily="49" charset="0"/>
                <a:ea typeface="HG丸ｺﾞｼｯｸM-PRO" pitchFamily="50" charset="-128"/>
                <a:cs typeface="Courier New" pitchFamily="49" charset="0"/>
              </a:rPr>
              <a:t>   mov   eax,edi </a:t>
            </a:r>
          </a:p>
          <a:p>
            <a:pPr>
              <a:defRPr/>
            </a:pPr>
            <a:r>
              <a:rPr lang="pt-BR" altLang="ja-JP" smtClean="0">
                <a:latin typeface="Courier New" pitchFamily="49" charset="0"/>
                <a:ea typeface="HG丸ｺﾞｼｯｸM-PRO" pitchFamily="50" charset="-128"/>
                <a:cs typeface="Courier New" pitchFamily="49" charset="0"/>
              </a:rPr>
              <a:t>   mov   edi,edx </a:t>
            </a:r>
          </a:p>
          <a:p>
            <a:pPr>
              <a:defRPr/>
            </a:pPr>
            <a:r>
              <a:rPr lang="pt-BR" altLang="ja-JP" smtClean="0">
                <a:latin typeface="Courier New" pitchFamily="49" charset="0"/>
                <a:ea typeface="HG丸ｺﾞｼｯｸM-PRO" pitchFamily="50" charset="-128"/>
                <a:cs typeface="Courier New" pitchFamily="49" charset="0"/>
              </a:rPr>
              <a:t>   sub   edi,1 </a:t>
            </a:r>
          </a:p>
          <a:p>
            <a:pPr>
              <a:defRPr/>
            </a:pPr>
            <a:r>
              <a:rPr lang="pt-BR" altLang="ja-JP" smtClean="0">
                <a:latin typeface="Courier New" pitchFamily="49" charset="0"/>
                <a:ea typeface="HG丸ｺﾞｼｯｸM-PRO" pitchFamily="50" charset="-128"/>
                <a:cs typeface="Courier New" pitchFamily="49" charset="0"/>
              </a:rPr>
              <a:t>   mov   edx,edi </a:t>
            </a:r>
          </a:p>
          <a:p>
            <a:pPr>
              <a:defRPr/>
            </a:pPr>
            <a:r>
              <a:rPr lang="pt-BR" altLang="ja-JP" smtClean="0">
                <a:latin typeface="Courier New" pitchFamily="49" charset="0"/>
                <a:ea typeface="HG丸ｺﾞｼｯｸM-PRO" pitchFamily="50" charset="-128"/>
                <a:cs typeface="Courier New" pitchFamily="49" charset="0"/>
              </a:rPr>
              <a:t>   test  edi,edi </a:t>
            </a:r>
          </a:p>
          <a:p>
            <a:pPr>
              <a:defRPr/>
            </a:pPr>
            <a:r>
              <a:rPr lang="pt-BR" altLang="ja-JP" smtClean="0">
                <a:latin typeface="Courier New" pitchFamily="49" charset="0"/>
                <a:ea typeface="HG丸ｺﾞｼｯｸM-PRO" pitchFamily="50" charset="-128"/>
                <a:cs typeface="Courier New" pitchFamily="49" charset="0"/>
              </a:rPr>
              <a:t>   jne   .lp</a:t>
            </a:r>
          </a:p>
        </p:txBody>
      </p:sp>
      <p:sp>
        <p:nvSpPr>
          <p:cNvPr id="8" name="右矢印 7"/>
          <p:cNvSpPr/>
          <p:nvPr/>
        </p:nvSpPr>
        <p:spPr>
          <a:xfrm>
            <a:off x="4643438" y="3209884"/>
            <a:ext cx="164307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en-US" altLang="ja-JP" smtClean="0"/>
              <a:t>Range Coder</a:t>
            </a:r>
            <a:r>
              <a:rPr lang="ja-JP" altLang="en-US" smtClean="0"/>
              <a:t>の復号処理</a:t>
            </a:r>
            <a:endParaRPr lang="ja-JP" altLang="en-US"/>
          </a:p>
        </p:txBody>
      </p:sp>
      <p:sp>
        <p:nvSpPr>
          <p:cNvPr id="6147" name="コンテンツ プレースホルダ 2"/>
          <p:cNvSpPr>
            <a:spLocks noGrp="1"/>
          </p:cNvSpPr>
          <p:nvPr>
            <p:ph idx="1"/>
          </p:nvPr>
        </p:nvSpPr>
        <p:spPr/>
        <p:txBody>
          <a:bodyPr/>
          <a:lstStyle/>
          <a:p>
            <a:r>
              <a:rPr lang="en-US" altLang="ja-JP" smtClean="0"/>
              <a:t>Range Coder</a:t>
            </a:r>
            <a:r>
              <a:rPr lang="ja-JP" altLang="en-US" smtClean="0"/>
              <a:t>とは</a:t>
            </a:r>
            <a:endParaRPr lang="en-US" altLang="ja-JP" smtClean="0"/>
          </a:p>
          <a:p>
            <a:pPr lvl="1"/>
            <a:r>
              <a:rPr lang="ja-JP" altLang="en-US" smtClean="0"/>
              <a:t>バイト単位で処理できる算術圧縮の一つ</a:t>
            </a:r>
            <a:endParaRPr lang="en-US" altLang="ja-JP" smtClean="0"/>
          </a:p>
          <a:p>
            <a:pPr lvl="1"/>
            <a:r>
              <a:rPr lang="ja-JP" altLang="en-US" smtClean="0"/>
              <a:t>弊社サービスの</a:t>
            </a:r>
            <a:r>
              <a:rPr lang="en-US" altLang="ja-JP" smtClean="0"/>
              <a:t>Pathtraq</a:t>
            </a:r>
            <a:r>
              <a:rPr lang="ja-JP" altLang="en-US" smtClean="0"/>
              <a:t>では</a:t>
            </a:r>
            <a:r>
              <a:rPr lang="en-US" altLang="ja-JP" smtClean="0"/>
              <a:t>URL</a:t>
            </a:r>
            <a:r>
              <a:rPr lang="ja-JP" altLang="en-US" smtClean="0"/>
              <a:t>の圧縮に用いる</a:t>
            </a:r>
            <a:endParaRPr lang="en-US" altLang="ja-JP" smtClean="0"/>
          </a:p>
          <a:p>
            <a:r>
              <a:rPr lang="ja-JP" altLang="en-US" smtClean="0"/>
              <a:t>復号の核となる部分</a:t>
            </a:r>
          </a:p>
          <a:p>
            <a:pPr lvl="1"/>
            <a:r>
              <a:rPr lang="ja-JP" altLang="en-US" smtClean="0"/>
              <a:t>配列の中から与えられた値を超える初めての場所を探す</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6149" name="スライド番号プレースホルダ 4"/>
          <p:cNvSpPr>
            <a:spLocks noGrp="1"/>
          </p:cNvSpPr>
          <p:nvPr>
            <p:ph type="sldNum" sz="quarter" idx="12"/>
          </p:nvPr>
        </p:nvSpPr>
        <p:spPr>
          <a:noFill/>
        </p:spPr>
        <p:txBody>
          <a:bodyPr/>
          <a:lstStyle/>
          <a:p>
            <a:fld id="{4EE0686E-830C-4D88-96F2-04817E565A1F}" type="slidenum">
              <a:rPr lang="en-US" altLang="ja-JP" smtClean="0"/>
              <a:pPr/>
              <a:t>4</a:t>
            </a:fld>
            <a:r>
              <a:rPr lang="en-US" altLang="ja-JP" smtClean="0"/>
              <a:t>/40</a:t>
            </a:r>
            <a:endParaRPr lang="en-US" altLang="ja-JP"/>
          </a:p>
        </p:txBody>
      </p:sp>
      <p:sp>
        <p:nvSpPr>
          <p:cNvPr id="7" name="正方形/長方形 6"/>
          <p:cNvSpPr/>
          <p:nvPr/>
        </p:nvSpPr>
        <p:spPr>
          <a:xfrm>
            <a:off x="1285875" y="3286141"/>
            <a:ext cx="5429250" cy="2500313"/>
          </a:xfrm>
          <a:prstGeom prst="rect">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フリーフォーム 8"/>
          <p:cNvSpPr/>
          <p:nvPr/>
        </p:nvSpPr>
        <p:spPr>
          <a:xfrm>
            <a:off x="1285875" y="3355991"/>
            <a:ext cx="5413375" cy="1839913"/>
          </a:xfrm>
          <a:custGeom>
            <a:avLst/>
            <a:gdLst>
              <a:gd name="connsiteX0" fmla="*/ 0 w 5523346"/>
              <a:gd name="connsiteY0" fmla="*/ 1839575 h 1839575"/>
              <a:gd name="connsiteX1" fmla="*/ 544945 w 5523346"/>
              <a:gd name="connsiteY1" fmla="*/ 1737975 h 1839575"/>
              <a:gd name="connsiteX2" fmla="*/ 1043709 w 5523346"/>
              <a:gd name="connsiteY2" fmla="*/ 1544011 h 1839575"/>
              <a:gd name="connsiteX3" fmla="*/ 1681018 w 5523346"/>
              <a:gd name="connsiteY3" fmla="*/ 1442411 h 1839575"/>
              <a:gd name="connsiteX4" fmla="*/ 2124364 w 5523346"/>
              <a:gd name="connsiteY4" fmla="*/ 1350048 h 1839575"/>
              <a:gd name="connsiteX5" fmla="*/ 2909454 w 5523346"/>
              <a:gd name="connsiteY5" fmla="*/ 1146848 h 1839575"/>
              <a:gd name="connsiteX6" fmla="*/ 3565236 w 5523346"/>
              <a:gd name="connsiteY6" fmla="*/ 1128375 h 1839575"/>
              <a:gd name="connsiteX7" fmla="*/ 4017818 w 5523346"/>
              <a:gd name="connsiteY7" fmla="*/ 657321 h 1839575"/>
              <a:gd name="connsiteX8" fmla="*/ 4405745 w 5523346"/>
              <a:gd name="connsiteY8" fmla="*/ 583430 h 1839575"/>
              <a:gd name="connsiteX9" fmla="*/ 4701309 w 5523346"/>
              <a:gd name="connsiteY9" fmla="*/ 315575 h 1839575"/>
              <a:gd name="connsiteX10" fmla="*/ 5403273 w 5523346"/>
              <a:gd name="connsiteY10" fmla="*/ 47721 h 1839575"/>
              <a:gd name="connsiteX11" fmla="*/ 5421745 w 5523346"/>
              <a:gd name="connsiteY11" fmla="*/ 29248 h 183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23346" h="1839575">
                <a:moveTo>
                  <a:pt x="0" y="1839575"/>
                </a:moveTo>
                <a:cubicBezTo>
                  <a:pt x="185497" y="1813405"/>
                  <a:pt x="370994" y="1787236"/>
                  <a:pt x="544945" y="1737975"/>
                </a:cubicBezTo>
                <a:cubicBezTo>
                  <a:pt x="718896" y="1688714"/>
                  <a:pt x="854364" y="1593272"/>
                  <a:pt x="1043709" y="1544011"/>
                </a:cubicBezTo>
                <a:cubicBezTo>
                  <a:pt x="1233054" y="1494750"/>
                  <a:pt x="1500909" y="1474738"/>
                  <a:pt x="1681018" y="1442411"/>
                </a:cubicBezTo>
                <a:cubicBezTo>
                  <a:pt x="1861127" y="1410084"/>
                  <a:pt x="1919625" y="1399309"/>
                  <a:pt x="2124364" y="1350048"/>
                </a:cubicBezTo>
                <a:cubicBezTo>
                  <a:pt x="2329103" y="1300787"/>
                  <a:pt x="2669309" y="1183793"/>
                  <a:pt x="2909454" y="1146848"/>
                </a:cubicBezTo>
                <a:cubicBezTo>
                  <a:pt x="3149599" y="1109903"/>
                  <a:pt x="3380509" y="1209963"/>
                  <a:pt x="3565236" y="1128375"/>
                </a:cubicBezTo>
                <a:cubicBezTo>
                  <a:pt x="3749963" y="1046787"/>
                  <a:pt x="3877733" y="748145"/>
                  <a:pt x="4017818" y="657321"/>
                </a:cubicBezTo>
                <a:cubicBezTo>
                  <a:pt x="4157903" y="566497"/>
                  <a:pt x="4291830" y="640388"/>
                  <a:pt x="4405745" y="583430"/>
                </a:cubicBezTo>
                <a:cubicBezTo>
                  <a:pt x="4519660" y="526472"/>
                  <a:pt x="4535054" y="404860"/>
                  <a:pt x="4701309" y="315575"/>
                </a:cubicBezTo>
                <a:cubicBezTo>
                  <a:pt x="4867564" y="226290"/>
                  <a:pt x="5283200" y="95442"/>
                  <a:pt x="5403273" y="47721"/>
                </a:cubicBezTo>
                <a:cubicBezTo>
                  <a:pt x="5523346" y="0"/>
                  <a:pt x="5472545" y="14624"/>
                  <a:pt x="5421745" y="29248"/>
                </a:cubicBezTo>
              </a:path>
            </a:pathLst>
          </a:cu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cxnSp>
        <p:nvCxnSpPr>
          <p:cNvPr id="10" name="直線コネクタ 9"/>
          <p:cNvCxnSpPr/>
          <p:nvPr/>
        </p:nvCxnSpPr>
        <p:spPr>
          <a:xfrm>
            <a:off x="1285875" y="4429132"/>
            <a:ext cx="5429250" cy="158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5400000" flipH="1" flipV="1">
            <a:off x="-250056" y="4536281"/>
            <a:ext cx="250190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1142976" y="6000768"/>
            <a:ext cx="600075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6500826" y="5286388"/>
            <a:ext cx="2262188" cy="369887"/>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ja-JP" altLang="en-US">
                <a:latin typeface="HG丸ｺﾞｼｯｸM-PRO" pitchFamily="50" charset="-128"/>
                <a:ea typeface="HG丸ｺﾞｼｯｸM-PRO" pitchFamily="50" charset="-128"/>
                <a:cs typeface="Courier New" pitchFamily="49" charset="0"/>
              </a:rPr>
              <a:t>配列のインデックス</a:t>
            </a:r>
          </a:p>
        </p:txBody>
      </p:sp>
      <p:sp>
        <p:nvSpPr>
          <p:cNvPr id="14" name="テキスト ボックス 13"/>
          <p:cNvSpPr txBox="1"/>
          <p:nvPr/>
        </p:nvSpPr>
        <p:spPr>
          <a:xfrm>
            <a:off x="428895" y="3857628"/>
            <a:ext cx="461665" cy="1015663"/>
          </a:xfrm>
          <a:prstGeom prst="rect">
            <a:avLst/>
          </a:prstGeom>
          <a:solidFill>
            <a:schemeClr val="accent5"/>
          </a:solidFill>
          <a:ln w="19050" cap="rnd">
            <a:solidFill>
              <a:schemeClr val="tx2">
                <a:lumMod val="60000"/>
                <a:lumOff val="40000"/>
              </a:schemeClr>
            </a:solidFill>
          </a:ln>
        </p:spPr>
        <p:txBody>
          <a:bodyPr vert="eaVert" wrap="none">
            <a:spAutoFit/>
          </a:bodyPr>
          <a:lstStyle/>
          <a:p>
            <a:pPr>
              <a:defRPr/>
            </a:pPr>
            <a:r>
              <a:rPr lang="ja-JP" altLang="en-US">
                <a:latin typeface="HG丸ｺﾞｼｯｸM-PRO" pitchFamily="50" charset="-128"/>
                <a:ea typeface="HG丸ｺﾞｼｯｸM-PRO" pitchFamily="50" charset="-128"/>
                <a:cs typeface="Courier New" pitchFamily="49" charset="0"/>
              </a:rPr>
              <a:t>配列の値</a:t>
            </a:r>
          </a:p>
        </p:txBody>
      </p:sp>
      <p:sp>
        <p:nvSpPr>
          <p:cNvPr id="15" name="テキスト ボックス 14"/>
          <p:cNvSpPr txBox="1"/>
          <p:nvPr/>
        </p:nvSpPr>
        <p:spPr>
          <a:xfrm>
            <a:off x="6786578" y="4357694"/>
            <a:ext cx="877888" cy="369888"/>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ja-JP" altLang="en-US">
                <a:latin typeface="HG丸ｺﾞｼｯｸM-PRO" pitchFamily="50" charset="-128"/>
                <a:ea typeface="HG丸ｺﾞｼｯｸM-PRO" pitchFamily="50" charset="-128"/>
                <a:cs typeface="Courier New" pitchFamily="49" charset="0"/>
              </a:rPr>
              <a:t>入力値</a:t>
            </a:r>
          </a:p>
        </p:txBody>
      </p:sp>
      <p:sp>
        <p:nvSpPr>
          <p:cNvPr id="16" name="テキスト ボックス 15"/>
          <p:cNvSpPr txBox="1"/>
          <p:nvPr/>
        </p:nvSpPr>
        <p:spPr>
          <a:xfrm>
            <a:off x="4357688" y="6202363"/>
            <a:ext cx="2492375" cy="369887"/>
          </a:xfrm>
          <a:prstGeom prst="rect">
            <a:avLst/>
          </a:prstGeom>
          <a:solidFill>
            <a:srgbClr val="FF9900"/>
          </a:solidFill>
          <a:ln w="19050" cap="rnd">
            <a:solidFill>
              <a:schemeClr val="tx2">
                <a:lumMod val="60000"/>
                <a:lumOff val="40000"/>
              </a:schemeClr>
            </a:solidFill>
          </a:ln>
        </p:spPr>
        <p:txBody>
          <a:bodyPr wrap="none">
            <a:spAutoFit/>
          </a:bodyPr>
          <a:lstStyle/>
          <a:p>
            <a:pPr>
              <a:defRPr/>
            </a:pPr>
            <a:r>
              <a:rPr lang="ja-JP" altLang="en-US">
                <a:latin typeface="HG丸ｺﾞｼｯｸM-PRO" pitchFamily="50" charset="-128"/>
                <a:ea typeface="HG丸ｺﾞｼｯｸM-PRO" pitchFamily="50" charset="-128"/>
                <a:cs typeface="Courier New" pitchFamily="49" charset="0"/>
              </a:rPr>
              <a:t>欲しいインデックス値</a:t>
            </a:r>
          </a:p>
        </p:txBody>
      </p:sp>
      <p:cxnSp>
        <p:nvCxnSpPr>
          <p:cNvPr id="17" name="直線矢印コネクタ 16"/>
          <p:cNvCxnSpPr/>
          <p:nvPr/>
        </p:nvCxnSpPr>
        <p:spPr>
          <a:xfrm rot="5400000">
            <a:off x="3893348" y="5107781"/>
            <a:ext cx="1928805" cy="3"/>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ベンチマーク</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n</a:t>
            </a:r>
            <a:r>
              <a:rPr kumimoji="1" lang="en-US" altLang="ja-JP" baseline="0" smtClean="0"/>
              <a:t> = 10000</a:t>
            </a:r>
            <a:r>
              <a:rPr kumimoji="1" lang="ja-JP" altLang="en-US" baseline="0" smtClean="0"/>
              <a:t>のときにかかった時間</a:t>
            </a:r>
            <a:r>
              <a:rPr kumimoji="1" lang="en-US" altLang="ja-JP" baseline="0" smtClean="0"/>
              <a:t>(clk@Core2Duo)</a:t>
            </a:r>
          </a:p>
          <a:p>
            <a:endParaRPr lang="en-US" altLang="ja-JP" smtClean="0"/>
          </a:p>
          <a:p>
            <a:endParaRPr kumimoji="1" lang="en-US" altLang="ja-JP" smtClean="0"/>
          </a:p>
          <a:p>
            <a:endParaRPr lang="en-US" altLang="ja-JP" smtClean="0"/>
          </a:p>
          <a:p>
            <a:endParaRPr kumimoji="1" lang="en-US" altLang="ja-JP" smtClean="0"/>
          </a:p>
          <a:p>
            <a:r>
              <a:rPr lang="ja-JP" altLang="en-US" smtClean="0"/>
              <a:t>通常</a:t>
            </a:r>
            <a:r>
              <a:rPr lang="en-US" altLang="ja-JP" smtClean="0"/>
              <a:t>VM</a:t>
            </a:r>
            <a:r>
              <a:rPr lang="ja-JP" altLang="en-US" smtClean="0"/>
              <a:t>に対してリコンパイル</a:t>
            </a:r>
            <a:r>
              <a:rPr lang="en-US" altLang="ja-JP" smtClean="0"/>
              <a:t>(JIT)</a:t>
            </a:r>
            <a:r>
              <a:rPr lang="ja-JP" altLang="en-US" smtClean="0"/>
              <a:t>版は</a:t>
            </a:r>
            <a:r>
              <a:rPr lang="en-US" altLang="ja-JP" smtClean="0"/>
              <a:t>1</a:t>
            </a:r>
            <a:r>
              <a:rPr lang="ja-JP" altLang="en-US" smtClean="0"/>
              <a:t>桁違う</a:t>
            </a:r>
            <a:endParaRPr lang="en-US" altLang="ja-JP" smtClean="0"/>
          </a:p>
          <a:p>
            <a:pPr lvl="1"/>
            <a:r>
              <a:rPr kumimoji="1" lang="en-US" altLang="ja-JP" smtClean="0"/>
              <a:t>case + jmp</a:t>
            </a:r>
            <a:r>
              <a:rPr kumimoji="1" lang="ja-JP" altLang="en-US" smtClean="0"/>
              <a:t>による</a:t>
            </a:r>
            <a:r>
              <a:rPr kumimoji="1" lang="en-US" altLang="ja-JP" smtClean="0"/>
              <a:t>VM</a:t>
            </a:r>
            <a:r>
              <a:rPr kumimoji="1" lang="ja-JP" altLang="en-US" smtClean="0"/>
              <a:t>はパイプラインが乱れる</a:t>
            </a:r>
            <a:endParaRPr kumimoji="1" lang="en-US" altLang="ja-JP" smtClean="0"/>
          </a:p>
          <a:p>
            <a:r>
              <a:rPr lang="ja-JP" altLang="en-US" smtClean="0"/>
              <a:t>改良版</a:t>
            </a:r>
            <a:r>
              <a:rPr lang="en-US" altLang="ja-JP" smtClean="0"/>
              <a:t>JIT</a:t>
            </a:r>
            <a:r>
              <a:rPr lang="ja-JP" altLang="en-US" smtClean="0"/>
              <a:t>は</a:t>
            </a:r>
            <a:r>
              <a:rPr lang="en-US" altLang="ja-JP" smtClean="0"/>
              <a:t>native C</a:t>
            </a:r>
            <a:r>
              <a:rPr lang="ja-JP" altLang="en-US" smtClean="0"/>
              <a:t>にも遜色ない</a:t>
            </a:r>
            <a:endParaRPr lang="en-US" altLang="ja-JP" smtClean="0"/>
          </a:p>
          <a:p>
            <a:r>
              <a:rPr lang="ja-JP" altLang="en-US" smtClean="0"/>
              <a:t>簡単</a:t>
            </a:r>
            <a:r>
              <a:rPr lang="en-US" altLang="ja-JP" smtClean="0"/>
              <a:t>(JIT</a:t>
            </a:r>
            <a:r>
              <a:rPr lang="ja-JP" altLang="en-US" smtClean="0"/>
              <a:t>版</a:t>
            </a:r>
            <a:r>
              <a:rPr lang="en-US" altLang="ja-JP" smtClean="0"/>
              <a:t>VM</a:t>
            </a:r>
            <a:r>
              <a:rPr lang="ja-JP" altLang="en-US" smtClean="0"/>
              <a:t>は</a:t>
            </a:r>
            <a:r>
              <a:rPr lang="en-US" altLang="ja-JP" smtClean="0"/>
              <a:t>100</a:t>
            </a:r>
            <a:r>
              <a:rPr lang="ja-JP" altLang="en-US" smtClean="0"/>
              <a:t>行未満</a:t>
            </a:r>
            <a:r>
              <a:rPr lang="en-US" altLang="ja-JP" smtClean="0"/>
              <a:t>)</a:t>
            </a:r>
            <a:r>
              <a:rPr lang="ja-JP" altLang="en-US" smtClean="0"/>
              <a:t>に作れて遊べる</a:t>
            </a:r>
            <a:endParaRPr lang="en-US" altLang="ja-JP" smtClean="0"/>
          </a:p>
          <a:p>
            <a:pPr lvl="1"/>
            <a:r>
              <a:rPr lang="ja-JP" altLang="en-US" smtClean="0"/>
              <a:t>これはもちろん</a:t>
            </a:r>
            <a:r>
              <a:rPr lang="en-US" altLang="ja-JP" smtClean="0"/>
              <a:t>VM</a:t>
            </a:r>
            <a:r>
              <a:rPr lang="ja-JP" altLang="en-US" smtClean="0"/>
              <a:t>が簡単だからだが</a:t>
            </a:r>
            <a:r>
              <a:rPr lang="en-US" altLang="ja-JP" smtClean="0"/>
              <a:t>…</a:t>
            </a:r>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40</a:t>
            </a:fld>
            <a:r>
              <a:rPr lang="en-US" altLang="ja-JP" smtClean="0"/>
              <a:t>/40</a:t>
            </a:r>
            <a:endParaRPr lang="en-US" altLang="ja-JP"/>
          </a:p>
        </p:txBody>
      </p:sp>
      <p:graphicFrame>
        <p:nvGraphicFramePr>
          <p:cNvPr id="8" name="表 7"/>
          <p:cNvGraphicFramePr>
            <a:graphicFrameLocks noGrp="1"/>
          </p:cNvGraphicFramePr>
          <p:nvPr/>
        </p:nvGraphicFramePr>
        <p:xfrm>
          <a:off x="214282" y="1857364"/>
          <a:ext cx="8572530" cy="1036320"/>
        </p:xfrm>
        <a:graphic>
          <a:graphicData uri="http://schemas.openxmlformats.org/drawingml/2006/table">
            <a:tbl>
              <a:tblPr firstRow="1" bandRow="1">
                <a:tableStyleId>{5C22544A-7EE6-4342-B048-85BDC9FD1C3A}</a:tableStyleId>
              </a:tblPr>
              <a:tblGrid>
                <a:gridCol w="1714506"/>
                <a:gridCol w="1714506"/>
                <a:gridCol w="1714506"/>
                <a:gridCol w="1714506"/>
                <a:gridCol w="1714506"/>
              </a:tblGrid>
              <a:tr h="370840">
                <a:tc>
                  <a:txBody>
                    <a:bodyPr/>
                    <a:lstStyle/>
                    <a:p>
                      <a:pPr algn="ctr"/>
                      <a:endParaRPr kumimoji="1" lang="ja-JP" altLang="en-US" sz="2800"/>
                    </a:p>
                  </a:txBody>
                  <a:tcPr/>
                </a:tc>
                <a:tc>
                  <a:txBody>
                    <a:bodyPr/>
                    <a:lstStyle/>
                    <a:p>
                      <a:pPr algn="ctr"/>
                      <a:r>
                        <a:rPr kumimoji="1" lang="ja-JP" altLang="en-US" sz="2800" smtClean="0"/>
                        <a:t>通常</a:t>
                      </a:r>
                      <a:r>
                        <a:rPr kumimoji="1" lang="en-US" altLang="ja-JP" sz="2800" smtClean="0"/>
                        <a:t>VM</a:t>
                      </a:r>
                      <a:endParaRPr kumimoji="1" lang="ja-JP" altLang="en-US" sz="2800"/>
                    </a:p>
                  </a:txBody>
                  <a:tcPr/>
                </a:tc>
                <a:tc>
                  <a:txBody>
                    <a:bodyPr/>
                    <a:lstStyle/>
                    <a:p>
                      <a:pPr algn="ctr"/>
                      <a:r>
                        <a:rPr kumimoji="1" lang="en-US" altLang="ja-JP" sz="2800" smtClean="0"/>
                        <a:t>JIT</a:t>
                      </a:r>
                      <a:endParaRPr kumimoji="1" lang="ja-JP" altLang="en-US" sz="2800"/>
                    </a:p>
                  </a:txBody>
                  <a:tcPr/>
                </a:tc>
                <a:tc>
                  <a:txBody>
                    <a:bodyPr/>
                    <a:lstStyle/>
                    <a:p>
                      <a:pPr algn="ctr"/>
                      <a:r>
                        <a:rPr kumimoji="1" lang="ja-JP" altLang="en-US" sz="2800" smtClean="0"/>
                        <a:t>改良版</a:t>
                      </a:r>
                      <a:r>
                        <a:rPr kumimoji="1" lang="en-US" altLang="ja-JP" sz="2800" smtClean="0"/>
                        <a:t>JIT</a:t>
                      </a:r>
                      <a:endParaRPr kumimoji="1" lang="ja-JP" altLang="en-US" sz="2800"/>
                    </a:p>
                  </a:txBody>
                  <a:tcPr/>
                </a:tc>
                <a:tc>
                  <a:txBody>
                    <a:bodyPr/>
                    <a:lstStyle/>
                    <a:p>
                      <a:pPr algn="ctr"/>
                      <a:r>
                        <a:rPr kumimoji="1" lang="en-US" altLang="ja-JP" sz="2800" smtClean="0"/>
                        <a:t>native C</a:t>
                      </a:r>
                      <a:endParaRPr kumimoji="1" lang="ja-JP" altLang="en-US" sz="2800"/>
                    </a:p>
                  </a:txBody>
                  <a:tcPr/>
                </a:tc>
              </a:tr>
              <a:tr h="370840">
                <a:tc>
                  <a:txBody>
                    <a:bodyPr/>
                    <a:lstStyle/>
                    <a:p>
                      <a:pPr algn="ctr"/>
                      <a:r>
                        <a:rPr kumimoji="1" lang="en-US" altLang="ja-JP" sz="2800" smtClean="0"/>
                        <a:t>clk</a:t>
                      </a:r>
                      <a:endParaRPr kumimoji="1" lang="ja-JP" altLang="en-US" sz="2800"/>
                    </a:p>
                  </a:txBody>
                  <a:tcPr/>
                </a:tc>
                <a:tc>
                  <a:txBody>
                    <a:bodyPr/>
                    <a:lstStyle/>
                    <a:p>
                      <a:pPr algn="ctr"/>
                      <a:r>
                        <a:rPr kumimoji="1" lang="en-US" altLang="ja-JP" sz="2800" smtClean="0"/>
                        <a:t>1216K</a:t>
                      </a:r>
                      <a:endParaRPr kumimoji="1" lang="ja-JP" altLang="en-US" sz="2800"/>
                    </a:p>
                  </a:txBody>
                  <a:tcPr/>
                </a:tc>
                <a:tc>
                  <a:txBody>
                    <a:bodyPr/>
                    <a:lstStyle/>
                    <a:p>
                      <a:pPr algn="ctr"/>
                      <a:r>
                        <a:rPr kumimoji="1" lang="en-US" altLang="ja-JP" sz="2800" smtClean="0"/>
                        <a:t>136K</a:t>
                      </a:r>
                      <a:endParaRPr kumimoji="1" lang="ja-JP" altLang="en-US" sz="2800"/>
                    </a:p>
                  </a:txBody>
                  <a:tcPr/>
                </a:tc>
                <a:tc>
                  <a:txBody>
                    <a:bodyPr/>
                    <a:lstStyle/>
                    <a:p>
                      <a:pPr algn="ctr"/>
                      <a:r>
                        <a:rPr kumimoji="1" lang="en-US" altLang="ja-JP" sz="2800" smtClean="0"/>
                        <a:t>101K</a:t>
                      </a:r>
                      <a:endParaRPr kumimoji="1" lang="ja-JP" altLang="en-US" sz="2800"/>
                    </a:p>
                  </a:txBody>
                  <a:tcPr>
                    <a:solidFill>
                      <a:srgbClr val="FFC000"/>
                    </a:solidFill>
                  </a:tcPr>
                </a:tc>
                <a:tc>
                  <a:txBody>
                    <a:bodyPr/>
                    <a:lstStyle/>
                    <a:p>
                      <a:pPr algn="ctr"/>
                      <a:r>
                        <a:rPr kumimoji="1" lang="en-US" altLang="ja-JP" sz="2800" smtClean="0"/>
                        <a:t>84K</a:t>
                      </a:r>
                      <a:endParaRPr kumimoji="1" lang="ja-JP" altLang="en-US" sz="2800"/>
                    </a:p>
                  </a:txBody>
                  <a:tcPr>
                    <a:solidFill>
                      <a:srgbClr val="FFC000"/>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t>線型探索</a:t>
            </a:r>
            <a:endParaRPr lang="ja-JP" altLang="en-US"/>
          </a:p>
        </p:txBody>
      </p:sp>
      <p:sp>
        <p:nvSpPr>
          <p:cNvPr id="6147" name="コンテンツ プレースホルダ 2"/>
          <p:cNvSpPr>
            <a:spLocks noGrp="1"/>
          </p:cNvSpPr>
          <p:nvPr>
            <p:ph idx="1"/>
          </p:nvPr>
        </p:nvSpPr>
        <p:spPr/>
        <p:txBody>
          <a:bodyPr/>
          <a:lstStyle/>
          <a:p>
            <a:r>
              <a:rPr lang="ja-JP" altLang="en-US" smtClean="0"/>
              <a:t>配列の先頭から順番にチェックする</a:t>
            </a:r>
            <a:endParaRPr lang="en-US" altLang="ja-JP" smtClean="0"/>
          </a:p>
          <a:p>
            <a:pPr lvl="1"/>
            <a:r>
              <a:rPr lang="ja-JP" altLang="en-US" smtClean="0"/>
              <a:t>単純</a:t>
            </a:r>
            <a:endParaRPr lang="en-US" altLang="ja-JP" smtClean="0"/>
          </a:p>
          <a:p>
            <a:pPr lvl="1"/>
            <a:r>
              <a:rPr lang="ja-JP" altLang="en-US" smtClean="0"/>
              <a:t>遅い</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6149" name="スライド番号プレースホルダ 4"/>
          <p:cNvSpPr>
            <a:spLocks noGrp="1"/>
          </p:cNvSpPr>
          <p:nvPr>
            <p:ph type="sldNum" sz="quarter" idx="12"/>
          </p:nvPr>
        </p:nvSpPr>
        <p:spPr>
          <a:noFill/>
        </p:spPr>
        <p:txBody>
          <a:bodyPr/>
          <a:lstStyle/>
          <a:p>
            <a:fld id="{4EE0686E-830C-4D88-96F2-04817E565A1F}" type="slidenum">
              <a:rPr lang="en-US" altLang="ja-JP" smtClean="0"/>
              <a:pPr/>
              <a:t>5</a:t>
            </a:fld>
            <a:r>
              <a:rPr lang="en-US" altLang="ja-JP" smtClean="0"/>
              <a:t>/40</a:t>
            </a:r>
            <a:endParaRPr lang="en-US" altLang="ja-JP"/>
          </a:p>
        </p:txBody>
      </p:sp>
      <p:sp>
        <p:nvSpPr>
          <p:cNvPr id="7" name="正方形/長方形 6"/>
          <p:cNvSpPr/>
          <p:nvPr/>
        </p:nvSpPr>
        <p:spPr>
          <a:xfrm>
            <a:off x="1285875" y="3286141"/>
            <a:ext cx="5429250" cy="2500313"/>
          </a:xfrm>
          <a:prstGeom prst="rect">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フリーフォーム 8"/>
          <p:cNvSpPr/>
          <p:nvPr/>
        </p:nvSpPr>
        <p:spPr>
          <a:xfrm>
            <a:off x="1285875" y="3355991"/>
            <a:ext cx="5413375" cy="1839913"/>
          </a:xfrm>
          <a:custGeom>
            <a:avLst/>
            <a:gdLst>
              <a:gd name="connsiteX0" fmla="*/ 0 w 5523346"/>
              <a:gd name="connsiteY0" fmla="*/ 1839575 h 1839575"/>
              <a:gd name="connsiteX1" fmla="*/ 544945 w 5523346"/>
              <a:gd name="connsiteY1" fmla="*/ 1737975 h 1839575"/>
              <a:gd name="connsiteX2" fmla="*/ 1043709 w 5523346"/>
              <a:gd name="connsiteY2" fmla="*/ 1544011 h 1839575"/>
              <a:gd name="connsiteX3" fmla="*/ 1681018 w 5523346"/>
              <a:gd name="connsiteY3" fmla="*/ 1442411 h 1839575"/>
              <a:gd name="connsiteX4" fmla="*/ 2124364 w 5523346"/>
              <a:gd name="connsiteY4" fmla="*/ 1350048 h 1839575"/>
              <a:gd name="connsiteX5" fmla="*/ 2909454 w 5523346"/>
              <a:gd name="connsiteY5" fmla="*/ 1146848 h 1839575"/>
              <a:gd name="connsiteX6" fmla="*/ 3565236 w 5523346"/>
              <a:gd name="connsiteY6" fmla="*/ 1128375 h 1839575"/>
              <a:gd name="connsiteX7" fmla="*/ 4017818 w 5523346"/>
              <a:gd name="connsiteY7" fmla="*/ 657321 h 1839575"/>
              <a:gd name="connsiteX8" fmla="*/ 4405745 w 5523346"/>
              <a:gd name="connsiteY8" fmla="*/ 583430 h 1839575"/>
              <a:gd name="connsiteX9" fmla="*/ 4701309 w 5523346"/>
              <a:gd name="connsiteY9" fmla="*/ 315575 h 1839575"/>
              <a:gd name="connsiteX10" fmla="*/ 5403273 w 5523346"/>
              <a:gd name="connsiteY10" fmla="*/ 47721 h 1839575"/>
              <a:gd name="connsiteX11" fmla="*/ 5421745 w 5523346"/>
              <a:gd name="connsiteY11" fmla="*/ 29248 h 183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23346" h="1839575">
                <a:moveTo>
                  <a:pt x="0" y="1839575"/>
                </a:moveTo>
                <a:cubicBezTo>
                  <a:pt x="185497" y="1813405"/>
                  <a:pt x="370994" y="1787236"/>
                  <a:pt x="544945" y="1737975"/>
                </a:cubicBezTo>
                <a:cubicBezTo>
                  <a:pt x="718896" y="1688714"/>
                  <a:pt x="854364" y="1593272"/>
                  <a:pt x="1043709" y="1544011"/>
                </a:cubicBezTo>
                <a:cubicBezTo>
                  <a:pt x="1233054" y="1494750"/>
                  <a:pt x="1500909" y="1474738"/>
                  <a:pt x="1681018" y="1442411"/>
                </a:cubicBezTo>
                <a:cubicBezTo>
                  <a:pt x="1861127" y="1410084"/>
                  <a:pt x="1919625" y="1399309"/>
                  <a:pt x="2124364" y="1350048"/>
                </a:cubicBezTo>
                <a:cubicBezTo>
                  <a:pt x="2329103" y="1300787"/>
                  <a:pt x="2669309" y="1183793"/>
                  <a:pt x="2909454" y="1146848"/>
                </a:cubicBezTo>
                <a:cubicBezTo>
                  <a:pt x="3149599" y="1109903"/>
                  <a:pt x="3380509" y="1209963"/>
                  <a:pt x="3565236" y="1128375"/>
                </a:cubicBezTo>
                <a:cubicBezTo>
                  <a:pt x="3749963" y="1046787"/>
                  <a:pt x="3877733" y="748145"/>
                  <a:pt x="4017818" y="657321"/>
                </a:cubicBezTo>
                <a:cubicBezTo>
                  <a:pt x="4157903" y="566497"/>
                  <a:pt x="4291830" y="640388"/>
                  <a:pt x="4405745" y="583430"/>
                </a:cubicBezTo>
                <a:cubicBezTo>
                  <a:pt x="4519660" y="526472"/>
                  <a:pt x="4535054" y="404860"/>
                  <a:pt x="4701309" y="315575"/>
                </a:cubicBezTo>
                <a:cubicBezTo>
                  <a:pt x="4867564" y="226290"/>
                  <a:pt x="5283200" y="95442"/>
                  <a:pt x="5403273" y="47721"/>
                </a:cubicBezTo>
                <a:cubicBezTo>
                  <a:pt x="5523346" y="0"/>
                  <a:pt x="5472545" y="14624"/>
                  <a:pt x="5421745" y="29248"/>
                </a:cubicBezTo>
              </a:path>
            </a:pathLst>
          </a:cu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cxnSp>
        <p:nvCxnSpPr>
          <p:cNvPr id="10" name="直線コネクタ 9"/>
          <p:cNvCxnSpPr/>
          <p:nvPr/>
        </p:nvCxnSpPr>
        <p:spPr>
          <a:xfrm>
            <a:off x="1285875" y="4429132"/>
            <a:ext cx="5429250" cy="158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5400000" flipH="1" flipV="1">
            <a:off x="-250056" y="4536281"/>
            <a:ext cx="250190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1142976" y="6000768"/>
            <a:ext cx="600075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6500826" y="5286388"/>
            <a:ext cx="2262188" cy="369887"/>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ja-JP" altLang="en-US">
                <a:latin typeface="HG丸ｺﾞｼｯｸM-PRO" pitchFamily="50" charset="-128"/>
                <a:ea typeface="HG丸ｺﾞｼｯｸM-PRO" pitchFamily="50" charset="-128"/>
                <a:cs typeface="Courier New" pitchFamily="49" charset="0"/>
              </a:rPr>
              <a:t>配列のインデックス</a:t>
            </a:r>
          </a:p>
        </p:txBody>
      </p:sp>
      <p:sp>
        <p:nvSpPr>
          <p:cNvPr id="14" name="テキスト ボックス 13"/>
          <p:cNvSpPr txBox="1"/>
          <p:nvPr/>
        </p:nvSpPr>
        <p:spPr>
          <a:xfrm>
            <a:off x="428895" y="3857628"/>
            <a:ext cx="461665" cy="1015663"/>
          </a:xfrm>
          <a:prstGeom prst="rect">
            <a:avLst/>
          </a:prstGeom>
          <a:solidFill>
            <a:schemeClr val="accent5"/>
          </a:solidFill>
          <a:ln w="19050" cap="rnd">
            <a:solidFill>
              <a:schemeClr val="tx2">
                <a:lumMod val="60000"/>
                <a:lumOff val="40000"/>
              </a:schemeClr>
            </a:solidFill>
          </a:ln>
        </p:spPr>
        <p:txBody>
          <a:bodyPr vert="eaVert" wrap="none">
            <a:spAutoFit/>
          </a:bodyPr>
          <a:lstStyle/>
          <a:p>
            <a:pPr>
              <a:defRPr/>
            </a:pPr>
            <a:r>
              <a:rPr lang="ja-JP" altLang="en-US">
                <a:latin typeface="HG丸ｺﾞｼｯｸM-PRO" pitchFamily="50" charset="-128"/>
                <a:ea typeface="HG丸ｺﾞｼｯｸM-PRO" pitchFamily="50" charset="-128"/>
                <a:cs typeface="Courier New" pitchFamily="49" charset="0"/>
              </a:rPr>
              <a:t>配列の値</a:t>
            </a:r>
          </a:p>
        </p:txBody>
      </p:sp>
      <p:sp>
        <p:nvSpPr>
          <p:cNvPr id="15" name="テキスト ボックス 14"/>
          <p:cNvSpPr txBox="1"/>
          <p:nvPr/>
        </p:nvSpPr>
        <p:spPr>
          <a:xfrm>
            <a:off x="6786578" y="4357694"/>
            <a:ext cx="877888" cy="369888"/>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ja-JP" altLang="en-US">
                <a:latin typeface="HG丸ｺﾞｼｯｸM-PRO" pitchFamily="50" charset="-128"/>
                <a:ea typeface="HG丸ｺﾞｼｯｸM-PRO" pitchFamily="50" charset="-128"/>
                <a:cs typeface="Courier New" pitchFamily="49" charset="0"/>
              </a:rPr>
              <a:t>入力値</a:t>
            </a:r>
          </a:p>
        </p:txBody>
      </p:sp>
      <p:sp>
        <p:nvSpPr>
          <p:cNvPr id="16" name="テキスト ボックス 15"/>
          <p:cNvSpPr txBox="1"/>
          <p:nvPr/>
        </p:nvSpPr>
        <p:spPr>
          <a:xfrm>
            <a:off x="4357688" y="6202363"/>
            <a:ext cx="2492375" cy="369887"/>
          </a:xfrm>
          <a:prstGeom prst="rect">
            <a:avLst/>
          </a:prstGeom>
          <a:solidFill>
            <a:srgbClr val="FF9900"/>
          </a:solidFill>
          <a:ln w="19050" cap="rnd">
            <a:solidFill>
              <a:schemeClr val="tx2">
                <a:lumMod val="60000"/>
                <a:lumOff val="40000"/>
              </a:schemeClr>
            </a:solidFill>
          </a:ln>
        </p:spPr>
        <p:txBody>
          <a:bodyPr wrap="none">
            <a:spAutoFit/>
          </a:bodyPr>
          <a:lstStyle/>
          <a:p>
            <a:pPr>
              <a:defRPr/>
            </a:pPr>
            <a:r>
              <a:rPr lang="ja-JP" altLang="en-US">
                <a:latin typeface="HG丸ｺﾞｼｯｸM-PRO" pitchFamily="50" charset="-128"/>
                <a:ea typeface="HG丸ｺﾞｼｯｸM-PRO" pitchFamily="50" charset="-128"/>
                <a:cs typeface="Courier New" pitchFamily="49" charset="0"/>
              </a:rPr>
              <a:t>欲しいインデックス値</a:t>
            </a:r>
          </a:p>
        </p:txBody>
      </p:sp>
      <p:cxnSp>
        <p:nvCxnSpPr>
          <p:cNvPr id="17" name="直線矢印コネクタ 16"/>
          <p:cNvCxnSpPr/>
          <p:nvPr/>
        </p:nvCxnSpPr>
        <p:spPr>
          <a:xfrm rot="5400000">
            <a:off x="3893348" y="5107781"/>
            <a:ext cx="1928805" cy="3"/>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9" name="右矢印 18"/>
          <p:cNvSpPr/>
          <p:nvPr/>
        </p:nvSpPr>
        <p:spPr>
          <a:xfrm>
            <a:off x="1285852" y="4857760"/>
            <a:ext cx="3500462" cy="785818"/>
          </a:xfrm>
          <a:prstGeom prst="rightArrow">
            <a:avLst/>
          </a:prstGeom>
          <a:solidFill>
            <a:srgbClr val="FF0000">
              <a:alpha val="1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500298" y="1285860"/>
            <a:ext cx="6250429" cy="2308324"/>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smtClean="0">
                <a:latin typeface="Courier New" pitchFamily="49" charset="0"/>
                <a:ea typeface="HG丸ｺﾞｼｯｸM-PRO" pitchFamily="50" charset="-128"/>
                <a:cs typeface="Courier New" pitchFamily="49" charset="0"/>
              </a:rPr>
              <a:t>int </a:t>
            </a:r>
            <a:r>
              <a:rPr lang="en-US" altLang="ja-JP">
                <a:latin typeface="Courier New" pitchFamily="49" charset="0"/>
                <a:ea typeface="HG丸ｺﾞｼｯｸM-PRO" pitchFamily="50" charset="-128"/>
                <a:cs typeface="Courier New" pitchFamily="49" charset="0"/>
              </a:rPr>
              <a:t>getIndex(const short *inBuf, size_t </a:t>
            </a:r>
            <a:r>
              <a:rPr lang="en-US" altLang="ja-JP" smtClean="0">
                <a:latin typeface="Courier New" pitchFamily="49" charset="0"/>
                <a:ea typeface="HG丸ｺﾞｼｯｸM-PRO" pitchFamily="50" charset="-128"/>
                <a:cs typeface="Courier New" pitchFamily="49" charset="0"/>
              </a:rPr>
              <a:t>num,</a:t>
            </a:r>
          </a:p>
          <a:p>
            <a:pPr>
              <a:defRPr/>
            </a:pPr>
            <a:r>
              <a:rPr lang="en-US" altLang="ja-JP" smtClean="0">
                <a:latin typeface="Courier New" pitchFamily="49" charset="0"/>
                <a:ea typeface="HG丸ｺﾞｼｯｸM-PRO" pitchFamily="50" charset="-128"/>
                <a:cs typeface="Courier New" pitchFamily="49" charset="0"/>
              </a:rPr>
              <a:t>             short </a:t>
            </a:r>
            <a:r>
              <a:rPr lang="en-US" altLang="ja-JP">
                <a:latin typeface="Courier New" pitchFamily="49" charset="0"/>
                <a:ea typeface="HG丸ｺﾞｼｯｸM-PRO" pitchFamily="50" charset="-128"/>
                <a:cs typeface="Courier New" pitchFamily="49" charset="0"/>
              </a:rPr>
              <a:t>val</a:t>
            </a:r>
            <a:r>
              <a:rPr lang="en-US" altLang="ja-JP" smtClean="0">
                <a:latin typeface="Courier New" pitchFamily="49" charset="0"/>
                <a:ea typeface="HG丸ｺﾞｼｯｸM-PRO" pitchFamily="50" charset="-128"/>
                <a:cs typeface="Courier New" pitchFamily="49" charset="0"/>
              </a:rPr>
              <a:t>)</a:t>
            </a:r>
          </a:p>
          <a:p>
            <a:pPr>
              <a:defRPr/>
            </a:pPr>
            <a:r>
              <a:rPr lang="en-US" altLang="ja-JP" smtClean="0">
                <a:latin typeface="Courier New" pitchFamily="49" charset="0"/>
                <a:ea typeface="HG丸ｺﾞｼｯｸM-PRO" pitchFamily="50" charset="-128"/>
                <a:cs typeface="Courier New" pitchFamily="49" charset="0"/>
              </a:rPr>
              <a:t>{</a:t>
            </a:r>
            <a:endParaRPr lang="en-US" altLang="ja-JP">
              <a:latin typeface="Courier New" pitchFamily="49" charset="0"/>
              <a:ea typeface="HG丸ｺﾞｼｯｸM-PRO" pitchFamily="50" charset="-128"/>
              <a:cs typeface="Courier New" pitchFamily="49" charset="0"/>
            </a:endParaRPr>
          </a:p>
          <a:p>
            <a:pPr>
              <a:defRPr/>
            </a:pPr>
            <a:r>
              <a:rPr lang="nn-NO" altLang="ja-JP" smtClean="0">
                <a:latin typeface="Courier New" pitchFamily="49" charset="0"/>
                <a:ea typeface="HG丸ｺﾞｼｯｸM-PRO" pitchFamily="50" charset="-128"/>
                <a:cs typeface="Courier New" pitchFamily="49" charset="0"/>
              </a:rPr>
              <a:t>    for </a:t>
            </a:r>
            <a:r>
              <a:rPr lang="nn-NO" altLang="ja-JP">
                <a:latin typeface="Courier New" pitchFamily="49" charset="0"/>
                <a:ea typeface="HG丸ｺﾞｼｯｸM-PRO" pitchFamily="50" charset="-128"/>
                <a:cs typeface="Courier New" pitchFamily="49" charset="0"/>
              </a:rPr>
              <a:t>(size_t i = 0; i &lt; num; i++) {</a:t>
            </a:r>
          </a:p>
          <a:p>
            <a:pPr>
              <a:defRPr/>
            </a:pPr>
            <a:r>
              <a:rPr lang="en-US" altLang="ja-JP">
                <a:latin typeface="Courier New" pitchFamily="49" charset="0"/>
                <a:ea typeface="HG丸ｺﾞｼｯｸM-PRO" pitchFamily="50" charset="-128"/>
                <a:cs typeface="Courier New" pitchFamily="49" charset="0"/>
              </a:rPr>
              <a:t>        if (inBuf[i] &gt; val) </a:t>
            </a:r>
            <a:r>
              <a:rPr lang="en-US" altLang="ja-JP" smtClean="0">
                <a:latin typeface="Courier New" pitchFamily="49" charset="0"/>
                <a:ea typeface="HG丸ｺﾞｼｯｸM-PRO" pitchFamily="50" charset="-128"/>
                <a:cs typeface="Courier New" pitchFamily="49" charset="0"/>
              </a:rPr>
              <a:t>return </a:t>
            </a:r>
            <a:r>
              <a:rPr lang="en-US" altLang="ja-JP">
                <a:latin typeface="Courier New" pitchFamily="49" charset="0"/>
                <a:ea typeface="HG丸ｺﾞｼｯｸM-PRO" pitchFamily="50" charset="-128"/>
                <a:cs typeface="Courier New" pitchFamily="49" charset="0"/>
              </a:rPr>
              <a:t>i;</a:t>
            </a:r>
          </a:p>
          <a:p>
            <a:pPr>
              <a:defRPr/>
            </a:pPr>
            <a:r>
              <a:rPr lang="ja-JP" altLang="en-US" smtClean="0">
                <a:latin typeface="Courier New" pitchFamily="49" charset="0"/>
                <a:ea typeface="HG丸ｺﾞｼｯｸM-PRO" pitchFamily="50" charset="-128"/>
                <a:cs typeface="Courier New" pitchFamily="49" charset="0"/>
              </a:rPr>
              <a:t>    </a:t>
            </a:r>
            <a:r>
              <a:rPr lang="en-US" altLang="ja-JP" smtClean="0">
                <a:latin typeface="Courier New" pitchFamily="49" charset="0"/>
                <a:ea typeface="HG丸ｺﾞｼｯｸM-PRO" pitchFamily="50" charset="-128"/>
                <a:cs typeface="Courier New" pitchFamily="49" charset="0"/>
              </a:rPr>
              <a:t>}</a:t>
            </a:r>
            <a:endParaRPr lang="en-US" altLang="ja-JP">
              <a:latin typeface="Courier New" pitchFamily="49" charset="0"/>
              <a:ea typeface="HG丸ｺﾞｼｯｸM-PRO" pitchFamily="50" charset="-128"/>
              <a:cs typeface="Courier New" pitchFamily="49" charset="0"/>
            </a:endParaRPr>
          </a:p>
          <a:p>
            <a:pPr>
              <a:defRPr/>
            </a:pPr>
            <a:r>
              <a:rPr lang="en-US" altLang="ja-JP">
                <a:latin typeface="Courier New" pitchFamily="49" charset="0"/>
                <a:ea typeface="HG丸ｺﾞｼｯｸM-PRO" pitchFamily="50" charset="-128"/>
                <a:cs typeface="Courier New" pitchFamily="49" charset="0"/>
              </a:rPr>
              <a:t>    return -1;</a:t>
            </a:r>
          </a:p>
          <a:p>
            <a:pPr>
              <a:defRPr/>
            </a:pPr>
            <a:r>
              <a:rPr lang="en-US" altLang="ja-JP">
                <a:latin typeface="Courier New" pitchFamily="49" charset="0"/>
                <a:ea typeface="HG丸ｺﾞｼｯｸM-PRO" pitchFamily="50" charset="-128"/>
                <a:cs typeface="Courier New" pitchFamily="49" charset="0"/>
              </a:rPr>
              <a:t>}</a:t>
            </a:r>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t>二分木探索</a:t>
            </a:r>
            <a:endParaRPr lang="ja-JP" altLang="en-US"/>
          </a:p>
        </p:txBody>
      </p:sp>
      <p:sp>
        <p:nvSpPr>
          <p:cNvPr id="7171" name="コンテンツ プレースホルダ 2"/>
          <p:cNvSpPr>
            <a:spLocks noGrp="1"/>
          </p:cNvSpPr>
          <p:nvPr>
            <p:ph idx="1"/>
          </p:nvPr>
        </p:nvSpPr>
        <p:spPr/>
        <p:txBody>
          <a:bodyPr/>
          <a:lstStyle/>
          <a:p>
            <a:r>
              <a:rPr lang="ja-JP" altLang="en-US" smtClean="0"/>
              <a:t>比較回数が</a:t>
            </a:r>
            <a:r>
              <a:rPr lang="en-US" altLang="ja-JP" smtClean="0"/>
              <a:t>O(N)</a:t>
            </a:r>
            <a:r>
              <a:rPr lang="ja-JP" altLang="en-US" smtClean="0"/>
              <a:t>から</a:t>
            </a:r>
            <a:r>
              <a:rPr lang="en-US" altLang="ja-JP" smtClean="0"/>
              <a:t>O(logN)</a:t>
            </a:r>
            <a:r>
              <a:rPr lang="ja-JP" altLang="en-US" smtClean="0"/>
              <a:t>に</a:t>
            </a:r>
            <a:endParaRPr lang="en-US" altLang="ja-JP" smtClean="0"/>
          </a:p>
          <a:p>
            <a:pPr lvl="1"/>
            <a:r>
              <a:rPr lang="ja-JP" altLang="en-US" smtClean="0"/>
              <a:t>やや複雑だが高速</a:t>
            </a:r>
            <a:endParaRPr lang="en-US" altLang="ja-JP" smtClean="0"/>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7173" name="スライド番号プレースホルダ 4"/>
          <p:cNvSpPr>
            <a:spLocks noGrp="1"/>
          </p:cNvSpPr>
          <p:nvPr>
            <p:ph type="sldNum" sz="quarter" idx="12"/>
          </p:nvPr>
        </p:nvSpPr>
        <p:spPr>
          <a:noFill/>
        </p:spPr>
        <p:txBody>
          <a:bodyPr/>
          <a:lstStyle/>
          <a:p>
            <a:fld id="{F43016AB-C319-412A-87C3-16E20E76ED26}" type="slidenum">
              <a:rPr lang="en-US" altLang="ja-JP" smtClean="0"/>
              <a:pPr/>
              <a:t>6</a:t>
            </a:fld>
            <a:r>
              <a:rPr lang="en-US" altLang="ja-JP" smtClean="0"/>
              <a:t>/40</a:t>
            </a:r>
            <a:endParaRPr lang="en-US" altLang="ja-JP"/>
          </a:p>
        </p:txBody>
      </p:sp>
      <p:sp>
        <p:nvSpPr>
          <p:cNvPr id="7" name="テキスト ボックス 6"/>
          <p:cNvSpPr txBox="1"/>
          <p:nvPr/>
        </p:nvSpPr>
        <p:spPr>
          <a:xfrm>
            <a:off x="500034" y="1928802"/>
            <a:ext cx="7904162" cy="4246562"/>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en-US" altLang="ja-JP">
                <a:latin typeface="Courier New" pitchFamily="49" charset="0"/>
                <a:ea typeface="HG丸ｺﾞｼｯｸM-PRO" pitchFamily="50" charset="-128"/>
                <a:cs typeface="Courier New" pitchFamily="49" charset="0"/>
              </a:rPr>
              <a:t>/* </a:t>
            </a:r>
            <a:r>
              <a:rPr lang="ja-JP" altLang="en-US">
                <a:latin typeface="HG丸ｺﾞｼｯｸM-PRO" pitchFamily="50" charset="-128"/>
                <a:ea typeface="HG丸ｺﾞｼｯｸM-PRO" pitchFamily="50" charset="-128"/>
                <a:cs typeface="Courier New" pitchFamily="49" charset="0"/>
              </a:rPr>
              <a:t>二分木探索版 </a:t>
            </a:r>
            <a:r>
              <a:rPr lang="en-US" altLang="ja-JP">
                <a:latin typeface="Courier New" pitchFamily="49" charset="0"/>
                <a:ea typeface="HG丸ｺﾞｼｯｸM-PRO" pitchFamily="50" charset="-128"/>
                <a:cs typeface="Courier New" pitchFamily="49" charset="0"/>
              </a:rPr>
              <a:t>*/</a:t>
            </a:r>
          </a:p>
          <a:p>
            <a:pPr>
              <a:defRPr/>
            </a:pPr>
            <a:r>
              <a:rPr lang="en-US" altLang="ja-JP">
                <a:latin typeface="Courier New" pitchFamily="49" charset="0"/>
                <a:ea typeface="HG丸ｺﾞｼｯｸM-PRO" pitchFamily="50" charset="-128"/>
                <a:cs typeface="Courier New" pitchFamily="49" charset="0"/>
              </a:rPr>
              <a:t>int getIndex2(const short *inBuf, size_t num, short val)</a:t>
            </a:r>
          </a:p>
          <a:p>
            <a:pPr>
              <a:defRPr/>
            </a:pPr>
            <a:r>
              <a:rPr lang="en-US" altLang="ja-JP">
                <a:latin typeface="Courier New" pitchFamily="49" charset="0"/>
                <a:ea typeface="HG丸ｺﾞｼｯｸM-PRO" pitchFamily="50" charset="-128"/>
                <a:cs typeface="Courier New" pitchFamily="49" charset="0"/>
              </a:rPr>
              <a:t>{</a:t>
            </a:r>
          </a:p>
          <a:p>
            <a:pPr>
              <a:defRPr/>
            </a:pPr>
            <a:r>
              <a:rPr lang="en-US" altLang="ja-JP">
                <a:latin typeface="Courier New" pitchFamily="49" charset="0"/>
                <a:ea typeface="HG丸ｺﾞｼｯｸM-PRO" pitchFamily="50" charset="-128"/>
                <a:cs typeface="Courier New" pitchFamily="49" charset="0"/>
              </a:rPr>
              <a:t>	size_t i = 0, j = num;</a:t>
            </a:r>
          </a:p>
          <a:p>
            <a:pPr>
              <a:defRPr/>
            </a:pPr>
            <a:r>
              <a:rPr lang="en-US" altLang="ja-JP">
                <a:latin typeface="Courier New" pitchFamily="49" charset="0"/>
                <a:ea typeface="HG丸ｺﾞｼｯｸM-PRO" pitchFamily="50" charset="-128"/>
                <a:cs typeface="Courier New" pitchFamily="49" charset="0"/>
              </a:rPr>
              <a:t>	if (inBuf[0] &gt; val) return 0;</a:t>
            </a:r>
          </a:p>
          <a:p>
            <a:pPr>
              <a:defRPr/>
            </a:pPr>
            <a:r>
              <a:rPr lang="en-US" altLang="ja-JP">
                <a:latin typeface="Courier New" pitchFamily="49" charset="0"/>
                <a:ea typeface="HG丸ｺﾞｼｯｸM-PRO" pitchFamily="50" charset="-128"/>
                <a:cs typeface="Courier New" pitchFamily="49" charset="0"/>
              </a:rPr>
              <a:t>	while (i &lt; j) {</a:t>
            </a:r>
          </a:p>
          <a:p>
            <a:pPr>
              <a:defRPr/>
            </a:pPr>
            <a:r>
              <a:rPr lang="en-US" altLang="ja-JP">
                <a:latin typeface="Courier New" pitchFamily="49" charset="0"/>
                <a:ea typeface="HG丸ｺﾞｼｯｸM-PRO" pitchFamily="50" charset="-128"/>
                <a:cs typeface="Courier New" pitchFamily="49" charset="0"/>
              </a:rPr>
              <a:t>		size_t k = (i + j) / 2;</a:t>
            </a:r>
          </a:p>
          <a:p>
            <a:pPr>
              <a:defRPr/>
            </a:pPr>
            <a:r>
              <a:rPr lang="en-US" altLang="ja-JP">
                <a:latin typeface="Courier New" pitchFamily="49" charset="0"/>
                <a:ea typeface="HG丸ｺﾞｼｯｸM-PRO" pitchFamily="50" charset="-128"/>
                <a:cs typeface="Courier New" pitchFamily="49" charset="0"/>
              </a:rPr>
              <a:t>		if (inBuf[k + 1] &lt;= val) {</a:t>
            </a:r>
          </a:p>
          <a:p>
            <a:pPr>
              <a:defRPr/>
            </a:pPr>
            <a:r>
              <a:rPr lang="en-US" altLang="ja-JP">
                <a:latin typeface="Courier New" pitchFamily="49" charset="0"/>
                <a:ea typeface="HG丸ｺﾞｼｯｸM-PRO" pitchFamily="50" charset="-128"/>
                <a:cs typeface="Courier New" pitchFamily="49" charset="0"/>
              </a:rPr>
              <a:t>			i = k + 1;</a:t>
            </a:r>
          </a:p>
          <a:p>
            <a:pPr>
              <a:defRPr/>
            </a:pPr>
            <a:r>
              <a:rPr lang="en-US" altLang="ja-JP">
                <a:latin typeface="Courier New" pitchFamily="49" charset="0"/>
                <a:ea typeface="HG丸ｺﾞｼｯｸM-PRO" pitchFamily="50" charset="-128"/>
                <a:cs typeface="Courier New" pitchFamily="49" charset="0"/>
              </a:rPr>
              <a:t>		} else {</a:t>
            </a:r>
          </a:p>
          <a:p>
            <a:pPr>
              <a:defRPr/>
            </a:pPr>
            <a:r>
              <a:rPr lang="en-US" altLang="ja-JP">
                <a:latin typeface="Courier New" pitchFamily="49" charset="0"/>
                <a:ea typeface="HG丸ｺﾞｼｯｸM-PRO" pitchFamily="50" charset="-128"/>
                <a:cs typeface="Courier New" pitchFamily="49" charset="0"/>
              </a:rPr>
              <a:t>			j = k;</a:t>
            </a:r>
          </a:p>
          <a:p>
            <a:pPr>
              <a:defRPr/>
            </a:pPr>
            <a:r>
              <a:rPr lang="en-US" altLang="ja-JP">
                <a:latin typeface="Courier New" pitchFamily="49" charset="0"/>
                <a:ea typeface="HG丸ｺﾞｼｯｸM-PRO" pitchFamily="50" charset="-128"/>
                <a:cs typeface="Courier New" pitchFamily="49" charset="0"/>
              </a:rPr>
              <a:t>		}</a:t>
            </a:r>
          </a:p>
          <a:p>
            <a:pPr>
              <a:defRPr/>
            </a:pPr>
            <a:r>
              <a:rPr lang="en-US" altLang="ja-JP">
                <a:latin typeface="Courier New" pitchFamily="49" charset="0"/>
                <a:ea typeface="HG丸ｺﾞｼｯｸM-PRO" pitchFamily="50" charset="-128"/>
                <a:cs typeface="Courier New" pitchFamily="49" charset="0"/>
              </a:rPr>
              <a:t>	}</a:t>
            </a:r>
          </a:p>
          <a:p>
            <a:pPr>
              <a:defRPr/>
            </a:pPr>
            <a:r>
              <a:rPr lang="en-US" altLang="ja-JP">
                <a:latin typeface="Courier New" pitchFamily="49" charset="0"/>
                <a:ea typeface="HG丸ｺﾞｼｯｸM-PRO" pitchFamily="50" charset="-128"/>
                <a:cs typeface="Courier New" pitchFamily="49" charset="0"/>
              </a:rPr>
              <a:t>	return i + 1 &gt;= num ? -1 : i + 1;</a:t>
            </a:r>
          </a:p>
          <a:p>
            <a:pPr>
              <a:defRPr/>
            </a:pPr>
            <a:r>
              <a:rPr lang="en-US" altLang="ja-JP">
                <a:latin typeface="Courier New" pitchFamily="49" charset="0"/>
                <a:ea typeface="HG丸ｺﾞｼｯｸM-PRO" pitchFamily="50" charset="-128"/>
                <a:cs typeface="Courier New" pitchFamily="49" charset="0"/>
              </a:rPr>
              <a:t>}</a:t>
            </a:r>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t>ベンチマーク</a:t>
            </a:r>
            <a:r>
              <a:rPr lang="en-US" altLang="ja-JP" smtClean="0"/>
              <a:t>(</a:t>
            </a:r>
            <a:r>
              <a:rPr lang="ja-JP" altLang="en-US" smtClean="0"/>
              <a:t>その</a:t>
            </a:r>
            <a:r>
              <a:rPr lang="en-US" altLang="ja-JP" smtClean="0"/>
              <a:t>1)</a:t>
            </a:r>
            <a:endParaRPr lang="ja-JP" altLang="en-US"/>
          </a:p>
        </p:txBody>
      </p:sp>
      <p:graphicFrame>
        <p:nvGraphicFramePr>
          <p:cNvPr id="15" name="コンテンツ プレースホルダ 8"/>
          <p:cNvGraphicFramePr>
            <a:graphicFrameLocks noGrp="1"/>
          </p:cNvGraphicFramePr>
          <p:nvPr>
            <p:ph idx="1"/>
          </p:nvPr>
        </p:nvGraphicFramePr>
        <p:xfrm>
          <a:off x="785813" y="1357313"/>
          <a:ext cx="7286625" cy="4714875"/>
        </p:xfrm>
        <a:graphic>
          <a:graphicData uri="http://schemas.openxmlformats.org/drawingml/2006/chart">
            <c:chart xmlns:c="http://schemas.openxmlformats.org/drawingml/2006/chart" xmlns:r="http://schemas.openxmlformats.org/officeDocument/2006/relationships" r:id="rId3"/>
          </a:graphicData>
        </a:graphic>
      </p:graphicFrame>
      <p:sp>
        <p:nvSpPr>
          <p:cNvPr id="4" name="フッター プレースホルダ 3"/>
          <p:cNvSpPr>
            <a:spLocks noGrp="1"/>
          </p:cNvSpPr>
          <p:nvPr>
            <p:ph type="ftr" sz="quarter" idx="11"/>
          </p:nvPr>
        </p:nvSpPr>
        <p:spPr/>
        <p:txBody>
          <a:bodyPr/>
          <a:lstStyle/>
          <a:p>
            <a:pPr>
              <a:defRPr/>
            </a:pPr>
            <a:endParaRPr lang="en-US" altLang="ja-JP"/>
          </a:p>
        </p:txBody>
      </p:sp>
      <p:sp>
        <p:nvSpPr>
          <p:cNvPr id="12292" name="スライド番号プレースホルダ 4"/>
          <p:cNvSpPr>
            <a:spLocks noGrp="1"/>
          </p:cNvSpPr>
          <p:nvPr>
            <p:ph type="sldNum" sz="quarter" idx="12"/>
          </p:nvPr>
        </p:nvSpPr>
        <p:spPr>
          <a:noFill/>
        </p:spPr>
        <p:txBody>
          <a:bodyPr/>
          <a:lstStyle/>
          <a:p>
            <a:fld id="{0F48DF3F-39CE-466F-A5E1-FDF7C759A8C5}" type="slidenum">
              <a:rPr lang="en-US" altLang="ja-JP" smtClean="0"/>
              <a:pPr/>
              <a:t>7</a:t>
            </a:fld>
            <a:r>
              <a:rPr lang="en-US" altLang="ja-JP" smtClean="0"/>
              <a:t>/40</a:t>
            </a:r>
            <a:endParaRPr lang="en-US" altLang="ja-JP"/>
          </a:p>
        </p:txBody>
      </p:sp>
      <p:sp>
        <p:nvSpPr>
          <p:cNvPr id="10" name="テキスト プレースホルダ 9"/>
          <p:cNvSpPr>
            <a:spLocks noGrp="1"/>
          </p:cNvSpPr>
          <p:nvPr>
            <p:ph type="body" idx="4294967295"/>
          </p:nvPr>
        </p:nvSpPr>
        <p:spPr/>
        <p:txBody>
          <a:bodyPr/>
          <a:lstStyle/>
          <a:p>
            <a:r>
              <a:rPr kumimoji="1" lang="ja-JP" altLang="en-US" smtClean="0"/>
              <a:t>線型探索は入力値が大きいほど遅くなる</a:t>
            </a:r>
            <a:endParaRPr kumimoji="1" lang="ja-JP" altLang="en-US"/>
          </a:p>
        </p:txBody>
      </p:sp>
      <p:sp>
        <p:nvSpPr>
          <p:cNvPr id="12" name="テキスト ボックス 11"/>
          <p:cNvSpPr txBox="1"/>
          <p:nvPr/>
        </p:nvSpPr>
        <p:spPr>
          <a:xfrm>
            <a:off x="4500563" y="6072188"/>
            <a:ext cx="1800225" cy="369887"/>
          </a:xfrm>
          <a:prstGeom prst="rect">
            <a:avLst/>
          </a:prstGeom>
          <a:solidFill>
            <a:schemeClr val="accent5"/>
          </a:solidFill>
          <a:ln w="19050" cap="rnd">
            <a:solidFill>
              <a:schemeClr val="tx2">
                <a:lumMod val="60000"/>
                <a:lumOff val="40000"/>
              </a:schemeClr>
            </a:solidFill>
          </a:ln>
        </p:spPr>
        <p:txBody>
          <a:bodyPr wrap="none">
            <a:spAutoFit/>
          </a:bodyPr>
          <a:lstStyle/>
          <a:p>
            <a:pPr>
              <a:defRPr/>
            </a:pPr>
            <a:r>
              <a:rPr lang="ja-JP" altLang="en-US">
                <a:latin typeface="HG丸ｺﾞｼｯｸM-PRO" pitchFamily="50" charset="-128"/>
                <a:ea typeface="HG丸ｺﾞｼｯｸM-PRO" pitchFamily="50" charset="-128"/>
                <a:cs typeface="Courier New" pitchFamily="49" charset="0"/>
              </a:rPr>
              <a:t>ターゲットの値</a:t>
            </a:r>
          </a:p>
        </p:txBody>
      </p:sp>
      <p:sp>
        <p:nvSpPr>
          <p:cNvPr id="11" name="テキスト ボックス 10"/>
          <p:cNvSpPr txBox="1"/>
          <p:nvPr/>
        </p:nvSpPr>
        <p:spPr>
          <a:xfrm>
            <a:off x="286049" y="2500313"/>
            <a:ext cx="461665" cy="1015663"/>
          </a:xfrm>
          <a:prstGeom prst="rect">
            <a:avLst/>
          </a:prstGeom>
          <a:solidFill>
            <a:schemeClr val="accent5"/>
          </a:solidFill>
          <a:ln w="19050" cap="rnd">
            <a:solidFill>
              <a:schemeClr val="tx2">
                <a:lumMod val="60000"/>
                <a:lumOff val="40000"/>
              </a:schemeClr>
            </a:solidFill>
          </a:ln>
        </p:spPr>
        <p:txBody>
          <a:bodyPr vert="eaVert" wrap="none">
            <a:spAutoFit/>
          </a:bodyPr>
          <a:lstStyle/>
          <a:p>
            <a:pPr>
              <a:defRPr/>
            </a:pPr>
            <a:r>
              <a:rPr lang="ja-JP" altLang="en-US">
                <a:latin typeface="HG丸ｺﾞｼｯｸM-PRO" pitchFamily="50" charset="-128"/>
                <a:ea typeface="HG丸ｺﾞｼｯｸM-PRO" pitchFamily="50" charset="-128"/>
                <a:cs typeface="Courier New" pitchFamily="49" charset="0"/>
              </a:rPr>
              <a:t>処理時間</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t>二分木は最速か</a:t>
            </a:r>
            <a:r>
              <a:rPr lang="en-US" altLang="ja-JP" smtClean="0"/>
              <a:t>?</a:t>
            </a:r>
            <a:endParaRPr lang="ja-JP" altLang="en-US"/>
          </a:p>
        </p:txBody>
      </p:sp>
      <p:sp>
        <p:nvSpPr>
          <p:cNvPr id="8195" name="コンテンツ プレースホルダ 2"/>
          <p:cNvSpPr>
            <a:spLocks noGrp="1"/>
          </p:cNvSpPr>
          <p:nvPr>
            <p:ph idx="1"/>
          </p:nvPr>
        </p:nvSpPr>
        <p:spPr/>
        <p:txBody>
          <a:bodyPr/>
          <a:lstStyle/>
          <a:p>
            <a:r>
              <a:rPr lang="ja-JP" altLang="en-US" smtClean="0"/>
              <a:t>二分木探索は</a:t>
            </a:r>
            <a:r>
              <a:rPr lang="en-US" altLang="ja-JP" smtClean="0"/>
              <a:t>CPU</a:t>
            </a:r>
            <a:r>
              <a:rPr lang="ja-JP" altLang="en-US" smtClean="0"/>
              <a:t>のパイプラインが止まりやすい</a:t>
            </a:r>
            <a:endParaRPr lang="en-US" altLang="ja-JP" smtClean="0"/>
          </a:p>
          <a:p>
            <a:pPr lvl="1"/>
            <a:r>
              <a:rPr lang="ja-JP" altLang="en-US" smtClean="0"/>
              <a:t>最近の</a:t>
            </a:r>
            <a:r>
              <a:rPr lang="en-US" altLang="ja-JP" smtClean="0"/>
              <a:t>CPU</a:t>
            </a:r>
            <a:r>
              <a:rPr lang="ja-JP" altLang="en-US" smtClean="0"/>
              <a:t>には不向きなアルゴリズム</a:t>
            </a:r>
            <a:endParaRPr lang="en-US" altLang="ja-JP" smtClean="0"/>
          </a:p>
          <a:p>
            <a:r>
              <a:rPr lang="ja-JP" altLang="en-US" smtClean="0"/>
              <a:t>探索値の分岐に偏りがある</a:t>
            </a:r>
            <a:endParaRPr lang="en-US" altLang="ja-JP" smtClean="0"/>
          </a:p>
          <a:p>
            <a:pPr lvl="1"/>
            <a:r>
              <a:rPr lang="en-US" altLang="ja-JP" smtClean="0"/>
              <a:t>URL</a:t>
            </a:r>
            <a:r>
              <a:rPr lang="ja-JP" altLang="en-US" smtClean="0"/>
              <a:t>に使われる文字はアルファベットが大半で偏りもある</a:t>
            </a:r>
            <a:endParaRPr lang="en-US" altLang="ja-JP" smtClean="0"/>
          </a:p>
          <a:p>
            <a:r>
              <a:rPr lang="en-US" altLang="ja-JP" smtClean="0"/>
              <a:t>Range Coder</a:t>
            </a:r>
            <a:r>
              <a:rPr lang="ja-JP" altLang="en-US" smtClean="0"/>
              <a:t>で使う場合は</a:t>
            </a:r>
            <a:r>
              <a:rPr lang="en-US" altLang="ja-JP" smtClean="0"/>
              <a:t>N = 256</a:t>
            </a:r>
          </a:p>
          <a:p>
            <a:pPr lvl="1"/>
            <a:r>
              <a:rPr lang="ja-JP" altLang="en-US" smtClean="0"/>
              <a:t>小さな</a:t>
            </a:r>
            <a:r>
              <a:rPr lang="en-US" altLang="ja-JP" smtClean="0"/>
              <a:t>N</a:t>
            </a:r>
            <a:r>
              <a:rPr lang="ja-JP" altLang="en-US" smtClean="0"/>
              <a:t>の場合，</a:t>
            </a:r>
            <a:r>
              <a:rPr lang="en-US" altLang="ja-JP" smtClean="0"/>
              <a:t>O</a:t>
            </a:r>
            <a:r>
              <a:rPr lang="ja-JP" altLang="en-US" smtClean="0"/>
              <a:t>記法では無視される定数項が重要に</a:t>
            </a:r>
            <a:endParaRPr lang="en-US" altLang="ja-JP" smtClean="0"/>
          </a:p>
          <a:p>
            <a:pPr lvl="1"/>
            <a:r>
              <a:rPr lang="en-US" altLang="ja-JP" smtClean="0"/>
              <a:t>256(</a:t>
            </a:r>
            <a:r>
              <a:rPr lang="ja-JP" altLang="en-US" smtClean="0"/>
              <a:t>線型</a:t>
            </a:r>
            <a:r>
              <a:rPr lang="en-US" altLang="ja-JP" smtClean="0"/>
              <a:t>) vs log(256) = 8(</a:t>
            </a:r>
            <a:r>
              <a:rPr lang="ja-JP" altLang="en-US" smtClean="0"/>
              <a:t>二分木</a:t>
            </a:r>
            <a:r>
              <a:rPr lang="en-US" altLang="ja-JP" smtClean="0"/>
              <a:t>)</a:t>
            </a:r>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8197" name="スライド番号プレースホルダ 4"/>
          <p:cNvSpPr>
            <a:spLocks noGrp="1"/>
          </p:cNvSpPr>
          <p:nvPr>
            <p:ph type="sldNum" sz="quarter" idx="12"/>
          </p:nvPr>
        </p:nvSpPr>
        <p:spPr>
          <a:noFill/>
        </p:spPr>
        <p:txBody>
          <a:bodyPr/>
          <a:lstStyle/>
          <a:p>
            <a:fld id="{83071F3D-B69C-48BE-8DF0-0B21CE4C9035}" type="slidenum">
              <a:rPr lang="en-US" altLang="ja-JP" smtClean="0"/>
              <a:pPr/>
              <a:t>8</a:t>
            </a:fld>
            <a:r>
              <a:rPr lang="en-US" altLang="ja-JP" smtClean="0"/>
              <a:t>/40</a:t>
            </a:r>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smtClean="0"/>
              <a:t>SIMD</a:t>
            </a:r>
            <a:r>
              <a:rPr lang="ja-JP" altLang="en-US" smtClean="0"/>
              <a:t>を使って線型探索を試みる</a:t>
            </a:r>
            <a:endParaRPr kumimoji="1" lang="ja-JP" altLang="en-US"/>
          </a:p>
        </p:txBody>
      </p:sp>
      <p:sp>
        <p:nvSpPr>
          <p:cNvPr id="3" name="コンテンツ プレースホルダ 2"/>
          <p:cNvSpPr>
            <a:spLocks noGrp="1"/>
          </p:cNvSpPr>
          <p:nvPr>
            <p:ph idx="1"/>
          </p:nvPr>
        </p:nvSpPr>
        <p:spPr/>
        <p:txBody>
          <a:bodyPr/>
          <a:lstStyle/>
          <a:p>
            <a:r>
              <a:rPr lang="en-US" altLang="ja-JP" smtClean="0"/>
              <a:t>SIMD</a:t>
            </a:r>
            <a:r>
              <a:rPr lang="ja-JP" altLang="en-US" smtClean="0"/>
              <a:t>とは</a:t>
            </a:r>
            <a:endParaRPr lang="en-US" altLang="ja-JP" smtClean="0"/>
          </a:p>
          <a:p>
            <a:pPr lvl="1"/>
            <a:r>
              <a:rPr lang="ja-JP" altLang="en-US" smtClean="0"/>
              <a:t>複数個のデータを並列に処理する命令群</a:t>
            </a:r>
            <a:endParaRPr lang="en-US" altLang="ja-JP" smtClean="0"/>
          </a:p>
          <a:p>
            <a:pPr lvl="1"/>
            <a:r>
              <a:rPr lang="en-US" altLang="ja-JP" smtClean="0"/>
              <a:t>x86</a:t>
            </a:r>
            <a:r>
              <a:rPr lang="ja-JP" altLang="en-US" smtClean="0"/>
              <a:t>は</a:t>
            </a:r>
            <a:r>
              <a:rPr lang="en-US" altLang="ja-JP" smtClean="0"/>
              <a:t>8</a:t>
            </a:r>
            <a:r>
              <a:rPr lang="ja-JP" altLang="en-US" smtClean="0"/>
              <a:t>個</a:t>
            </a:r>
            <a:r>
              <a:rPr lang="en-US" altLang="ja-JP" smtClean="0"/>
              <a:t>(32bit)</a:t>
            </a:r>
            <a:r>
              <a:rPr lang="ja-JP" altLang="en-US" smtClean="0"/>
              <a:t>，</a:t>
            </a:r>
            <a:r>
              <a:rPr lang="en-US" altLang="ja-JP" smtClean="0"/>
              <a:t>16</a:t>
            </a:r>
            <a:r>
              <a:rPr lang="ja-JP" altLang="en-US" smtClean="0"/>
              <a:t>個</a:t>
            </a:r>
            <a:r>
              <a:rPr lang="en-US" altLang="ja-JP" smtClean="0"/>
              <a:t>(64bit)</a:t>
            </a:r>
            <a:r>
              <a:rPr lang="ja-JP" altLang="en-US" smtClean="0"/>
              <a:t>の</a:t>
            </a:r>
            <a:r>
              <a:rPr lang="en-US" altLang="ja-JP" smtClean="0"/>
              <a:t>128bit</a:t>
            </a:r>
            <a:r>
              <a:rPr lang="ja-JP" altLang="en-US" smtClean="0"/>
              <a:t>レジスタを持つ</a:t>
            </a:r>
            <a:endParaRPr lang="en-US" altLang="ja-JP" smtClean="0"/>
          </a:p>
          <a:p>
            <a:pPr lvl="1"/>
            <a:r>
              <a:rPr lang="en-US" altLang="ja-JP" smtClean="0"/>
              <a:t>short x 8</a:t>
            </a:r>
            <a:r>
              <a:rPr lang="ja-JP" altLang="en-US" smtClean="0"/>
              <a:t>個同時処理可能</a:t>
            </a:r>
            <a:endParaRPr lang="en-US" altLang="ja-JP" smtClean="0"/>
          </a:p>
          <a:p>
            <a:pPr lvl="2"/>
            <a:r>
              <a:rPr lang="ja-JP" altLang="en-US" smtClean="0"/>
              <a:t>分岐処理には向かない</a:t>
            </a:r>
            <a:endParaRPr lang="en-US" altLang="ja-JP" smtClean="0"/>
          </a:p>
          <a:p>
            <a:r>
              <a:rPr lang="ja-JP" altLang="en-US" smtClean="0"/>
              <a:t>比較命令</a:t>
            </a:r>
            <a:r>
              <a:rPr lang="en-US" altLang="ja-JP" smtClean="0"/>
              <a:t>(complt)</a:t>
            </a:r>
          </a:p>
          <a:p>
            <a:pPr lvl="1"/>
            <a:r>
              <a:rPr lang="ja-JP" altLang="en-US" smtClean="0"/>
              <a:t>各要素に対して</a:t>
            </a:r>
            <a:r>
              <a:rPr lang="en-US" altLang="ja-JP" smtClean="0"/>
              <a:t>result = reg1 &lt; reg2 ? 0xffff : 0</a:t>
            </a:r>
            <a:endParaRPr kumimoji="1" lang="ja-JP" altLang="en-US"/>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B2782DEB-472A-4FE5-AC34-C17109CF5A91}" type="slidenum">
              <a:rPr lang="en-US" altLang="ja-JP" smtClean="0"/>
              <a:pPr>
                <a:defRPr/>
              </a:pPr>
              <a:t>9</a:t>
            </a:fld>
            <a:r>
              <a:rPr lang="en-US" altLang="ja-JP" smtClean="0"/>
              <a:t>/40</a:t>
            </a:r>
            <a:endParaRPr lang="en-US" altLang="ja-JP"/>
          </a:p>
        </p:txBody>
      </p:sp>
      <p:graphicFrame>
        <p:nvGraphicFramePr>
          <p:cNvPr id="6" name="表 5"/>
          <p:cNvGraphicFramePr>
            <a:graphicFrameLocks noGrp="1"/>
          </p:cNvGraphicFramePr>
          <p:nvPr/>
        </p:nvGraphicFramePr>
        <p:xfrm>
          <a:off x="1142976" y="4286256"/>
          <a:ext cx="6096000" cy="148336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pPr algn="ctr"/>
                      <a:r>
                        <a:rPr kumimoji="1" lang="en-US" altLang="ja-JP" smtClean="0"/>
                        <a:t>cmplt</a:t>
                      </a:r>
                      <a:endParaRPr kumimoji="1" lang="ja-JP" altLang="en-US"/>
                    </a:p>
                  </a:txBody>
                  <a:tcPr/>
                </a:tc>
                <a:tc>
                  <a:txBody>
                    <a:bodyPr/>
                    <a:lstStyle/>
                    <a:p>
                      <a:pPr algn="ctr"/>
                      <a:r>
                        <a:rPr kumimoji="1" lang="en-US" altLang="ja-JP" smtClean="0"/>
                        <a:t>data[0]</a:t>
                      </a:r>
                      <a:endParaRPr kumimoji="1" lang="ja-JP" altLang="en-US"/>
                    </a:p>
                  </a:txBody>
                  <a:tcPr/>
                </a:tc>
                <a:tc>
                  <a:txBody>
                    <a:bodyPr/>
                    <a:lstStyle/>
                    <a:p>
                      <a:pPr algn="ctr"/>
                      <a:r>
                        <a:rPr kumimoji="1" lang="en-US" altLang="ja-JP" smtClean="0"/>
                        <a:t>data[1]</a:t>
                      </a:r>
                      <a:endParaRPr kumimoji="1" lang="ja-JP" altLang="en-US"/>
                    </a:p>
                  </a:txBody>
                  <a:tcPr/>
                </a:tc>
                <a:tc>
                  <a:txBody>
                    <a:bodyPr/>
                    <a:lstStyle/>
                    <a:p>
                      <a:pPr algn="ctr"/>
                      <a:r>
                        <a:rPr kumimoji="1" lang="en-US" altLang="ja-JP" smtClean="0"/>
                        <a:t>data[2]</a:t>
                      </a:r>
                      <a:endParaRPr kumimoji="1" lang="ja-JP" altLang="en-US"/>
                    </a:p>
                  </a:txBody>
                  <a:tcPr/>
                </a:tc>
                <a:tc>
                  <a:txBody>
                    <a:bodyPr/>
                    <a:lstStyle/>
                    <a:p>
                      <a:pPr algn="ctr"/>
                      <a:r>
                        <a:rPr kumimoji="1" lang="en-US" altLang="ja-JP" smtClean="0"/>
                        <a:t>... data[7]</a:t>
                      </a:r>
                      <a:endParaRPr kumimoji="1" lang="ja-JP" altLang="en-US"/>
                    </a:p>
                  </a:txBody>
                  <a:tcPr/>
                </a:tc>
              </a:tr>
              <a:tr h="370840">
                <a:tc>
                  <a:txBody>
                    <a:bodyPr/>
                    <a:lstStyle/>
                    <a:p>
                      <a:pPr algn="ctr"/>
                      <a:r>
                        <a:rPr kumimoji="1" lang="en-US" altLang="ja-JP" smtClean="0"/>
                        <a:t>reg1</a:t>
                      </a:r>
                      <a:endParaRPr kumimoji="1" lang="ja-JP" altLang="en-US"/>
                    </a:p>
                  </a:txBody>
                  <a:tcPr/>
                </a:tc>
                <a:tc>
                  <a:txBody>
                    <a:bodyPr/>
                    <a:lstStyle/>
                    <a:p>
                      <a:pPr algn="ctr"/>
                      <a:r>
                        <a:rPr kumimoji="1" lang="en-US" altLang="ja-JP" smtClean="0"/>
                        <a:t>1234</a:t>
                      </a:r>
                      <a:endParaRPr kumimoji="1" lang="ja-JP" altLang="en-US"/>
                    </a:p>
                  </a:txBody>
                  <a:tcPr/>
                </a:tc>
                <a:tc>
                  <a:txBody>
                    <a:bodyPr/>
                    <a:lstStyle/>
                    <a:p>
                      <a:pPr algn="ctr"/>
                      <a:r>
                        <a:rPr kumimoji="1" lang="en-US" altLang="ja-JP" smtClean="0"/>
                        <a:t>234</a:t>
                      </a:r>
                      <a:endParaRPr kumimoji="1" lang="ja-JP" altLang="en-US"/>
                    </a:p>
                  </a:txBody>
                  <a:tcPr/>
                </a:tc>
                <a:tc>
                  <a:txBody>
                    <a:bodyPr/>
                    <a:lstStyle/>
                    <a:p>
                      <a:pPr algn="ctr"/>
                      <a:r>
                        <a:rPr kumimoji="1" lang="en-US" altLang="ja-JP" smtClean="0"/>
                        <a:t>5553</a:t>
                      </a:r>
                      <a:endParaRPr kumimoji="1" lang="ja-JP" altLang="en-US"/>
                    </a:p>
                  </a:txBody>
                  <a:tcPr/>
                </a:tc>
                <a:tc>
                  <a:txBody>
                    <a:bodyPr/>
                    <a:lstStyle/>
                    <a:p>
                      <a:pPr algn="ctr"/>
                      <a:r>
                        <a:rPr kumimoji="1" lang="en-US" altLang="ja-JP" smtClean="0"/>
                        <a:t>34</a:t>
                      </a:r>
                      <a:endParaRPr kumimoji="1" lang="ja-JP" altLang="en-US"/>
                    </a:p>
                  </a:txBody>
                  <a:tcPr/>
                </a:tc>
              </a:tr>
              <a:tr h="370840">
                <a:tc>
                  <a:txBody>
                    <a:bodyPr/>
                    <a:lstStyle/>
                    <a:p>
                      <a:pPr algn="ctr"/>
                      <a:r>
                        <a:rPr kumimoji="1" lang="en-US" altLang="ja-JP" smtClean="0"/>
                        <a:t>reg2</a:t>
                      </a:r>
                      <a:endParaRPr kumimoji="1" lang="ja-JP" altLang="en-US"/>
                    </a:p>
                  </a:txBody>
                  <a:tcPr/>
                </a:tc>
                <a:tc>
                  <a:txBody>
                    <a:bodyPr/>
                    <a:lstStyle/>
                    <a:p>
                      <a:pPr algn="ctr"/>
                      <a:r>
                        <a:rPr kumimoji="1" lang="en-US" altLang="ja-JP" smtClean="0"/>
                        <a:t>2000</a:t>
                      </a:r>
                      <a:endParaRPr kumimoji="1" lang="ja-JP" altLang="en-US"/>
                    </a:p>
                  </a:txBody>
                  <a:tcPr/>
                </a:tc>
                <a:tc>
                  <a:txBody>
                    <a:bodyPr/>
                    <a:lstStyle/>
                    <a:p>
                      <a:pPr algn="ctr"/>
                      <a:r>
                        <a:rPr kumimoji="1" lang="en-US" altLang="ja-JP" smtClean="0"/>
                        <a:t>2000</a:t>
                      </a:r>
                      <a:endParaRPr kumimoji="1" lang="ja-JP" altLang="en-US"/>
                    </a:p>
                  </a:txBody>
                  <a:tcPr/>
                </a:tc>
                <a:tc>
                  <a:txBody>
                    <a:bodyPr/>
                    <a:lstStyle/>
                    <a:p>
                      <a:pPr algn="ctr"/>
                      <a:r>
                        <a:rPr kumimoji="1" lang="en-US" altLang="ja-JP" smtClean="0"/>
                        <a:t>2000</a:t>
                      </a:r>
                      <a:endParaRPr kumimoji="1" lang="ja-JP" altLang="en-US"/>
                    </a:p>
                  </a:txBody>
                  <a:tcPr/>
                </a:tc>
                <a:tc>
                  <a:txBody>
                    <a:bodyPr/>
                    <a:lstStyle/>
                    <a:p>
                      <a:pPr algn="ctr"/>
                      <a:r>
                        <a:rPr kumimoji="1" lang="en-US" altLang="ja-JP" smtClean="0"/>
                        <a:t>2000</a:t>
                      </a:r>
                      <a:endParaRPr kumimoji="1" lang="ja-JP" altLang="en-US"/>
                    </a:p>
                  </a:txBody>
                  <a:tcPr/>
                </a:tc>
              </a:tr>
              <a:tr h="370840">
                <a:tc>
                  <a:txBody>
                    <a:bodyPr/>
                    <a:lstStyle/>
                    <a:p>
                      <a:pPr algn="ctr"/>
                      <a:r>
                        <a:rPr kumimoji="1" lang="en-US" altLang="ja-JP" smtClean="0">
                          <a:solidFill>
                            <a:srgbClr val="FF0000"/>
                          </a:solidFill>
                        </a:rPr>
                        <a:t>result</a:t>
                      </a:r>
                      <a:endParaRPr kumimoji="1" lang="ja-JP" altLang="en-US">
                        <a:solidFill>
                          <a:srgbClr val="FF0000"/>
                        </a:solidFill>
                      </a:endParaRPr>
                    </a:p>
                  </a:txBody>
                  <a:tcPr/>
                </a:tc>
                <a:tc>
                  <a:txBody>
                    <a:bodyPr/>
                    <a:lstStyle/>
                    <a:p>
                      <a:pPr algn="ctr"/>
                      <a:r>
                        <a:rPr kumimoji="1" lang="en-US" altLang="ja-JP" smtClean="0">
                          <a:solidFill>
                            <a:srgbClr val="FF0000"/>
                          </a:solidFill>
                        </a:rPr>
                        <a:t>0</a:t>
                      </a:r>
                      <a:endParaRPr kumimoji="1" lang="ja-JP" altLang="en-US">
                        <a:solidFill>
                          <a:srgbClr val="FF0000"/>
                        </a:solidFill>
                      </a:endParaRPr>
                    </a:p>
                  </a:txBody>
                  <a:tcPr/>
                </a:tc>
                <a:tc>
                  <a:txBody>
                    <a:bodyPr/>
                    <a:lstStyle/>
                    <a:p>
                      <a:pPr algn="ctr"/>
                      <a:r>
                        <a:rPr kumimoji="1" lang="en-US" altLang="ja-JP" smtClean="0">
                          <a:solidFill>
                            <a:srgbClr val="FF0000"/>
                          </a:solidFill>
                        </a:rPr>
                        <a:t>0</a:t>
                      </a:r>
                      <a:endParaRPr kumimoji="1" lang="ja-JP" altLang="en-US">
                        <a:solidFill>
                          <a:srgbClr val="FF0000"/>
                        </a:solidFill>
                      </a:endParaRPr>
                    </a:p>
                  </a:txBody>
                  <a:tcPr/>
                </a:tc>
                <a:tc>
                  <a:txBody>
                    <a:bodyPr/>
                    <a:lstStyle/>
                    <a:p>
                      <a:pPr algn="ctr"/>
                      <a:r>
                        <a:rPr kumimoji="1" lang="en-US" altLang="ja-JP" smtClean="0">
                          <a:solidFill>
                            <a:srgbClr val="FF0000"/>
                          </a:solidFill>
                        </a:rPr>
                        <a:t>0xffff</a:t>
                      </a:r>
                      <a:endParaRPr kumimoji="1" lang="ja-JP" altLang="en-US">
                        <a:solidFill>
                          <a:srgbClr val="FF0000"/>
                        </a:solidFill>
                      </a:endParaRPr>
                    </a:p>
                  </a:txBody>
                  <a:tcPr/>
                </a:tc>
                <a:tc>
                  <a:txBody>
                    <a:bodyPr/>
                    <a:lstStyle/>
                    <a:p>
                      <a:pPr algn="ctr"/>
                      <a:r>
                        <a:rPr kumimoji="1" lang="en-US" altLang="ja-JP" smtClean="0">
                          <a:solidFill>
                            <a:srgbClr val="FF0000"/>
                          </a:solidFill>
                        </a:rPr>
                        <a:t>0</a:t>
                      </a:r>
                      <a:endParaRPr kumimoji="1" lang="ja-JP" altLang="en-US">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ybozuLabs2">
  <a:themeElements>
    <a:clrScheme name="CybozuLabs2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5"/>
        </a:solidFill>
        <a:ln w="19050" cap="rnd">
          <a:solidFill>
            <a:schemeClr val="tx2">
              <a:lumMod val="60000"/>
              <a:lumOff val="40000"/>
            </a:schemeClr>
          </a:solidFill>
        </a:ln>
      </a:spPr>
      <a:bodyPr wrap="none">
        <a:spAutoFit/>
      </a:bodyPr>
      <a:lstStyle>
        <a:defPPr>
          <a:defRPr>
            <a:latin typeface="Courier New" pitchFamily="49" charset="0"/>
            <a:ea typeface="ＭＳ ゴシック" pitchFamily="49" charset="-128"/>
            <a:cs typeface="Courier New" pitchFamily="49" charset="0"/>
          </a:defRPr>
        </a:defPPr>
      </a:lstStyle>
    </a:txDef>
  </a:objectDefaults>
  <a:extraClrSchemeLst>
    <a:extraClrScheme>
      <a:clrScheme name="CybozuLabs2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CybozuLabs2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CybozuLabs2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CybozuLabs2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CybozuLabs2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CybozuLabs2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12268</Words>
  <Application>Microsoft PowerPoint</Application>
  <PresentationFormat>画面に合わせる (4:3)</PresentationFormat>
  <Paragraphs>1178</Paragraphs>
  <Slides>40</Slides>
  <Notes>40</Notes>
  <HiddenSlides>0</HiddenSlides>
  <MMClips>0</MMClips>
  <ScaleCrop>false</ScaleCrop>
  <HeadingPairs>
    <vt:vector size="4" baseType="variant">
      <vt:variant>
        <vt:lpstr>テーマ</vt:lpstr>
      </vt:variant>
      <vt:variant>
        <vt:i4>1</vt:i4>
      </vt:variant>
      <vt:variant>
        <vt:lpstr>スライド タイトル</vt:lpstr>
      </vt:variant>
      <vt:variant>
        <vt:i4>40</vt:i4>
      </vt:variant>
    </vt:vector>
  </HeadingPairs>
  <TitlesOfParts>
    <vt:vector size="41" baseType="lpstr">
      <vt:lpstr>CybozuLabs2</vt:lpstr>
      <vt:lpstr>ビット演算による最適化の妙味と JITアセンブラ</vt:lpstr>
      <vt:lpstr>目次</vt:lpstr>
      <vt:lpstr>自己紹介</vt:lpstr>
      <vt:lpstr>Range Coderの復号処理</vt:lpstr>
      <vt:lpstr>線型探索</vt:lpstr>
      <vt:lpstr>二分木探索</vt:lpstr>
      <vt:lpstr>ベンチマーク(その1)</vt:lpstr>
      <vt:lpstr>二分木は最速か?</vt:lpstr>
      <vt:lpstr>SIMDを使って線型探索を試みる</vt:lpstr>
      <vt:lpstr>SIMDの命令</vt:lpstr>
      <vt:lpstr>SIMDによる線型探索</vt:lpstr>
      <vt:lpstr>Range Coderの復号処理</vt:lpstr>
      <vt:lpstr>ベンチマーク</vt:lpstr>
      <vt:lpstr>まとめ</vt:lpstr>
      <vt:lpstr>圧縮コーデックでの例</vt:lpstr>
      <vt:lpstr>コードの意味</vt:lpstr>
      <vt:lpstr>最適化への試行錯誤</vt:lpstr>
      <vt:lpstr>2進数で表記してみる</vt:lpstr>
      <vt:lpstr>bsfとbsr</vt:lpstr>
      <vt:lpstr>まとめ</vt:lpstr>
      <vt:lpstr>SIMD化への道</vt:lpstr>
      <vt:lpstr>FFTにおけるビット反転</vt:lpstr>
      <vt:lpstr>bitRevTbl[]相当のデータ生成</vt:lpstr>
      <vt:lpstr>pmovmskbによるトリック</vt:lpstr>
      <vt:lpstr>Xbyak</vt:lpstr>
      <vt:lpstr>C++内DSLとしての魅力(その1)</vt:lpstr>
      <vt:lpstr>C++内DSLとしての魅力(その2)</vt:lpstr>
      <vt:lpstr>JITとしての魅力(その1)</vt:lpstr>
      <vt:lpstr>JITとしての魅力(その2)</vt:lpstr>
      <vt:lpstr>ペアリング暗号の実装</vt:lpstr>
      <vt:lpstr>実装しての感想(その1)</vt:lpstr>
      <vt:lpstr>感想(その2)</vt:lpstr>
      <vt:lpstr>toy VMでJITを体感</vt:lpstr>
      <vt:lpstr>フィボナッチ数列</vt:lpstr>
      <vt:lpstr>通常のC++によるVMの実行部</vt:lpstr>
      <vt:lpstr>XbyakによるVMのリコンパイル</vt:lpstr>
      <vt:lpstr>生成されたx86コード(その1)</vt:lpstr>
      <vt:lpstr>リコンパイラの改良</vt:lpstr>
      <vt:lpstr>生成されたx86コード(その2)</vt:lpstr>
      <vt:lpstr>ベンチマーク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2008-04-17T01:03:37Z</dcterms:created>
  <dcterms:modified xsi:type="dcterms:W3CDTF">2008-04-17T01:04:58Z</dcterms:modified>
</cp:coreProperties>
</file>